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4077" r:id="rId2"/>
    <p:sldMasterId id="2147484089" r:id="rId3"/>
    <p:sldMasterId id="2147484101" r:id="rId4"/>
    <p:sldMasterId id="2147484113" r:id="rId5"/>
    <p:sldMasterId id="2147484125" r:id="rId6"/>
  </p:sldMasterIdLst>
  <p:notesMasterIdLst>
    <p:notesMasterId r:id="rId50"/>
  </p:notesMasterIdLst>
  <p:handoutMasterIdLst>
    <p:handoutMasterId r:id="rId51"/>
  </p:handoutMasterIdLst>
  <p:sldIdLst>
    <p:sldId id="429" r:id="rId7"/>
    <p:sldId id="430" r:id="rId8"/>
    <p:sldId id="431" r:id="rId9"/>
    <p:sldId id="434" r:id="rId10"/>
    <p:sldId id="467" r:id="rId11"/>
    <p:sldId id="468" r:id="rId12"/>
    <p:sldId id="450" r:id="rId13"/>
    <p:sldId id="451" r:id="rId14"/>
    <p:sldId id="432" r:id="rId15"/>
    <p:sldId id="437" r:id="rId16"/>
    <p:sldId id="469" r:id="rId17"/>
    <p:sldId id="470" r:id="rId18"/>
    <p:sldId id="471" r:id="rId19"/>
    <p:sldId id="438" r:id="rId20"/>
    <p:sldId id="440" r:id="rId21"/>
    <p:sldId id="439" r:id="rId22"/>
    <p:sldId id="441" r:id="rId23"/>
    <p:sldId id="442" r:id="rId24"/>
    <p:sldId id="443" r:id="rId25"/>
    <p:sldId id="444" r:id="rId26"/>
    <p:sldId id="445" r:id="rId27"/>
    <p:sldId id="452" r:id="rId28"/>
    <p:sldId id="453" r:id="rId29"/>
    <p:sldId id="455" r:id="rId30"/>
    <p:sldId id="472" r:id="rId31"/>
    <p:sldId id="476" r:id="rId32"/>
    <p:sldId id="473" r:id="rId33"/>
    <p:sldId id="477" r:id="rId34"/>
    <p:sldId id="474" r:id="rId35"/>
    <p:sldId id="478" r:id="rId36"/>
    <p:sldId id="475" r:id="rId37"/>
    <p:sldId id="456" r:id="rId38"/>
    <p:sldId id="457" r:id="rId39"/>
    <p:sldId id="458" r:id="rId40"/>
    <p:sldId id="459" r:id="rId41"/>
    <p:sldId id="460" r:id="rId42"/>
    <p:sldId id="461" r:id="rId43"/>
    <p:sldId id="462" r:id="rId44"/>
    <p:sldId id="463" r:id="rId45"/>
    <p:sldId id="464" r:id="rId46"/>
    <p:sldId id="465" r:id="rId47"/>
    <p:sldId id="466" r:id="rId48"/>
    <p:sldId id="299" r:id="rId49"/>
  </p:sldIdLst>
  <p:sldSz cx="9906000" cy="6858000" type="A4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5472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  <p15:guide id="5" pos="3120">
          <p15:clr>
            <a:srgbClr val="A4A3A4"/>
          </p15:clr>
        </p15:guide>
        <p15:guide id="6" pos="592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66FF"/>
    <a:srgbClr val="455F51"/>
    <a:srgbClr val="3333FF"/>
    <a:srgbClr val="CC00FF"/>
    <a:srgbClr val="009900"/>
    <a:srgbClr val="CC3300"/>
    <a:srgbClr val="660033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淺色樣式 1 - 輔色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淺色樣式 1 - 輔色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CAF9ED-07DC-4A11-8D7F-57B35C25682E}" styleName="中等深淺樣式 1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E3FDE45-AF77-4B5C-9715-49D594BDF05E}" styleName="淺色樣式 1 - 輔色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70" autoAdjust="0"/>
    <p:restoredTop sz="89911" autoAdjust="0"/>
  </p:normalViewPr>
  <p:slideViewPr>
    <p:cSldViewPr snapToGrid="0">
      <p:cViewPr varScale="1">
        <p:scale>
          <a:sx n="115" d="100"/>
          <a:sy n="115" d="100"/>
        </p:scale>
        <p:origin x="1554" y="108"/>
      </p:cViewPr>
      <p:guideLst>
        <p:guide orient="horz" pos="2160"/>
        <p:guide pos="2880"/>
        <p:guide pos="5472"/>
        <p:guide orient="horz" pos="4128"/>
        <p:guide pos="3120"/>
        <p:guide pos="592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-382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8" Type="http://schemas.openxmlformats.org/officeDocument/2006/relationships/slide" Target="slides/slide2.xml"/><Relationship Id="rId51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預留位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D0C4C14F-43CD-4879-AB35-BA575AD53511}" type="datetime2">
              <a:rPr lang="zh-TW" altLang="en-US" smtClean="0"/>
              <a:t>2023年9月14日</a:t>
            </a:fld>
            <a:endParaRPr lang="zh-TW" altLang="en-US" dirty="0"/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5F9362FF-FD63-4997-A89D-79D54D5DC4C6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5922220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預留位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4BFC8232-ABE9-4B0C-B9AC-17668E2D13AE}" type="datetime2">
              <a:rPr lang="zh-TW" altLang="en-US" smtClean="0"/>
              <a:t>2023年9月14日</a:t>
            </a:fld>
            <a:endParaRPr lang="zh-TW" altLang="en-US" dirty="0"/>
          </a:p>
        </p:txBody>
      </p:sp>
      <p:sp>
        <p:nvSpPr>
          <p:cNvPr id="4" name="投影片影像預留位置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 dirty="0"/>
          </a:p>
        </p:txBody>
      </p:sp>
      <p:sp>
        <p:nvSpPr>
          <p:cNvPr id="5" name="備忘稿預留位置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noProof="0" dirty="0"/>
              <a:t>按一下以編輯母片文字樣式</a:t>
            </a:r>
          </a:p>
          <a:p>
            <a:pPr lvl="1"/>
            <a:r>
              <a:rPr lang="zh-TW" altLang="en-US" noProof="0" dirty="0"/>
              <a:t>第二層</a:t>
            </a:r>
          </a:p>
          <a:p>
            <a:pPr lvl="2"/>
            <a:r>
              <a:rPr lang="zh-TW" altLang="en-US" noProof="0" dirty="0"/>
              <a:t>第三層</a:t>
            </a:r>
          </a:p>
          <a:p>
            <a:pPr lvl="3"/>
            <a:r>
              <a:rPr lang="zh-TW" altLang="en-US" noProof="0" dirty="0"/>
              <a:t>第四層</a:t>
            </a:r>
          </a:p>
          <a:p>
            <a:pPr lvl="4"/>
            <a:r>
              <a:rPr lang="zh-TW" altLang="en-US" noProof="0" dirty="0"/>
              <a:t>第五層</a:t>
            </a:r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>
              <a:defRPr/>
            </a:pPr>
            <a:fld id="{B57DE9F2-C7F9-4757-B153-A4178D86FEA9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7024391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00150" y="1143000"/>
            <a:ext cx="44577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50181" name="投影片編號版面配置區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6ECE51F-A2F6-4A04-9EE4-D488FA8700B4}" type="slidenum">
              <a:rPr lang="zh-TW" altLang="en-US" sz="1300" smtClean="0">
                <a:latin typeface="Times New Roman" panose="02020603050405020304" pitchFamily="18" charset="0"/>
                <a:ea typeface="新細明體" panose="02020500000000000000" pitchFamily="18" charset="-12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43</a:t>
            </a:fld>
            <a:endParaRPr lang="en-US" altLang="zh-TW" sz="1300"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4" name="頁首版面配置區 3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39965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圓角矩形 3"/>
          <p:cNvSpPr/>
          <p:nvPr/>
        </p:nvSpPr>
        <p:spPr bwMode="white">
          <a:xfrm>
            <a:off x="7990582" y="4060827"/>
            <a:ext cx="173355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6" name="Line 118"/>
          <p:cNvSpPr>
            <a:spLocks noChangeShapeType="1"/>
          </p:cNvSpPr>
          <p:nvPr userDrawn="1"/>
        </p:nvSpPr>
        <p:spPr bwMode="auto">
          <a:xfrm>
            <a:off x="337940" y="6421438"/>
            <a:ext cx="918884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zh-TW" altLang="en-US"/>
          </a:p>
        </p:txBody>
      </p:sp>
      <p:sp>
        <p:nvSpPr>
          <p:cNvPr id="7" name="Line 117"/>
          <p:cNvSpPr>
            <a:spLocks noChangeShapeType="1"/>
          </p:cNvSpPr>
          <p:nvPr userDrawn="1"/>
        </p:nvSpPr>
        <p:spPr bwMode="auto">
          <a:xfrm>
            <a:off x="341810" y="6343650"/>
            <a:ext cx="9188847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zh-TW" altLang="en-US"/>
          </a:p>
        </p:txBody>
      </p:sp>
      <p:sp>
        <p:nvSpPr>
          <p:cNvPr id="10" name="Rectangle 122"/>
          <p:cNvSpPr>
            <a:spLocks noChangeArrowheads="1"/>
          </p:cNvSpPr>
          <p:nvPr userDrawn="1"/>
        </p:nvSpPr>
        <p:spPr bwMode="auto">
          <a:xfrm rot="5400000" flipV="1">
            <a:off x="4909245" y="1981895"/>
            <a:ext cx="157162" cy="9341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itchFamily="2" charset="2"/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itchFamily="2" charset="2"/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itchFamily="2" charset="2"/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itchFamily="2" charset="2"/>
              <a:defRPr kumimoji="1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sz="1000" dirty="0">
                <a:latin typeface="Arial" charset="0"/>
              </a:rPr>
              <a:t>Megawin Technology Co., Ltd.                                                                                                                                                                                  </a:t>
            </a:r>
            <a:endParaRPr kumimoji="0" lang="en-US" altLang="zh-TW" sz="1000" b="0" dirty="0">
              <a:latin typeface="Arial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sz="1000" b="0" dirty="0">
                <a:latin typeface="Arial" charset="0"/>
              </a:rPr>
              <a:t>All rights</a:t>
            </a:r>
            <a:r>
              <a:rPr kumimoji="0" lang="zh-TW" altLang="en-US" sz="1000" b="0" dirty="0">
                <a:latin typeface="Arial" charset="0"/>
              </a:rPr>
              <a:t> </a:t>
            </a:r>
            <a:r>
              <a:rPr kumimoji="0" lang="en-US" altLang="zh-TW" sz="1000" b="0" dirty="0">
                <a:latin typeface="Arial" charset="0"/>
              </a:rPr>
              <a:t>are reserved.                                                                                                                                                                                                   </a:t>
            </a:r>
          </a:p>
        </p:txBody>
      </p:sp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495300" y="2389011"/>
            <a:ext cx="9163050" cy="1470025"/>
          </a:xfrm>
        </p:spPr>
        <p:txBody>
          <a:bodyPr rtlCol="0"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495300" y="3899938"/>
            <a:ext cx="5365750" cy="1752600"/>
          </a:xfrm>
        </p:spPr>
        <p:txBody>
          <a:bodyPr rtlCol="0"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TW" altLang="en-US"/>
              <a:t>按一下以編輯母片副標題樣式</a:t>
            </a:r>
            <a:endParaRPr lang="zh-TW" altLang="en-US" dirty="0"/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151266" y="4321175"/>
            <a:ext cx="1676797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kumimoji="0" sz="1800" b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zh-TW"/>
          </a:p>
        </p:txBody>
      </p:sp>
      <p:pic>
        <p:nvPicPr>
          <p:cNvPr id="2" name="圖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51" y="223280"/>
            <a:ext cx="1794628" cy="497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15893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1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頁尾預留位置 4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日期預留位置 3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CE1209A-8BD6-4EB9-ADF8-07906D43101C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62222090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346950" y="1143000"/>
            <a:ext cx="2063750" cy="5448300"/>
          </a:xfrm>
        </p:spPr>
        <p:txBody>
          <a:bodyPr vert="eaVert" rtlCol="0"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>
          <a:xfrm>
            <a:off x="495300" y="1143000"/>
            <a:ext cx="6769100" cy="5448300"/>
          </a:xfrm>
        </p:spPr>
        <p:txBody>
          <a:bodyPr vert="eaVert" rtlCol="0"/>
          <a:lstStyle>
            <a:lvl5pPr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頁尾預留位置 4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日期預留位置 3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21975B9-0C8D-41AD-9563-BC2C0F191B28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54038394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14506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05685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02621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302225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48143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194875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86929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73298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預留位置 2"/>
          <p:cNvSpPr>
            <a:spLocks noGrp="1"/>
          </p:cNvSpPr>
          <p:nvPr>
            <p:ph idx="1"/>
          </p:nvPr>
        </p:nvSpPr>
        <p:spPr>
          <a:xfrm>
            <a:off x="495300" y="2249424"/>
            <a:ext cx="8915400" cy="3979254"/>
          </a:xfrm>
        </p:spPr>
        <p:txBody>
          <a:bodyPr rtlCol="0"/>
          <a:lstStyle>
            <a:lvl1pPr>
              <a:defRPr/>
            </a:lvl1pPr>
            <a:lvl5pPr>
              <a:defRPr/>
            </a:lvl5pPr>
            <a:lvl6pPr>
              <a:defRPr/>
            </a:lvl6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8" name="標題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</p:spTree>
    <p:extLst>
      <p:ext uri="{BB962C8B-B14F-4D97-AF65-F5344CB8AC3E}">
        <p14:creationId xmlns:p14="http://schemas.microsoft.com/office/powerpoint/2010/main" val="74864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97261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9452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45443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134797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37452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867496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35872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601524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11407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6136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82506" y="1968324"/>
            <a:ext cx="8420100" cy="1362075"/>
          </a:xfrm>
        </p:spPr>
        <p:txBody>
          <a:bodyPr rtlCol="0"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782506" y="3367088"/>
            <a:ext cx="8420100" cy="1509712"/>
          </a:xfrm>
        </p:spPr>
        <p:txBody>
          <a:bodyPr rtlCol="0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頁尾預留位置 4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日期預留位置 3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427857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5320F9B-3E7F-46CB-BE03-4220FAD9667C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6518690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666965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584597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026763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327561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09211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503722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223209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37748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769850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3648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sz="half" idx="1"/>
          </p:nvPr>
        </p:nvSpPr>
        <p:spPr>
          <a:xfrm>
            <a:off x="495300" y="2249426"/>
            <a:ext cx="4375150" cy="4000768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5035550" y="2249427"/>
            <a:ext cx="4375150" cy="4000769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5" name="頁尾預留位置 5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6" name="日期預留位置 4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BED1E58-E2AA-4BA1-9FFD-97C6DC496A8F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9324269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86622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7451071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862448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4496769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819645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75889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81557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2104040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044577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83451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12750" y="1143000"/>
            <a:ext cx="9080500" cy="1069848"/>
          </a:xfrm>
        </p:spPr>
        <p:txBody>
          <a:bodyPr rtlCol="0"/>
          <a:lstStyle>
            <a:lvl1pPr>
              <a:defRPr sz="4000" b="0" i="0" cap="none" baseline="0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412750" y="2244970"/>
            <a:ext cx="4378452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內容預留位置 4"/>
          <p:cNvSpPr>
            <a:spLocks noGrp="1"/>
          </p:cNvSpPr>
          <p:nvPr>
            <p:ph sz="quarter" idx="2"/>
          </p:nvPr>
        </p:nvSpPr>
        <p:spPr>
          <a:xfrm>
            <a:off x="412750" y="2708519"/>
            <a:ext cx="4378452" cy="3541674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3"/>
          </p:nvPr>
        </p:nvSpPr>
        <p:spPr>
          <a:xfrm>
            <a:off x="5114662" y="2244970"/>
            <a:ext cx="4378590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預留位置 5"/>
          <p:cNvSpPr>
            <a:spLocks noGrp="1"/>
          </p:cNvSpPr>
          <p:nvPr>
            <p:ph sz="quarter" idx="4"/>
          </p:nvPr>
        </p:nvSpPr>
        <p:spPr>
          <a:xfrm>
            <a:off x="5111497" y="2708519"/>
            <a:ext cx="4378590" cy="3541674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7" name="頁尾預留位置 27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日期預留位置 25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9" name="投影片編號預留位置 26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D76559D-2EFB-41FD-A30E-0FC294472F90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563569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1917430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884941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326963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0182972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533111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714001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651522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706053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656583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4020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0" y="1143000"/>
            <a:ext cx="8915400" cy="1069848"/>
          </a:xfrm>
        </p:spPr>
        <p:txBody>
          <a:bodyPr rtlCol="0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頁尾預留位置 3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日期預留位置 2"/>
          <p:cNvSpPr>
            <a:spLocks noGrp="1"/>
          </p:cNvSpPr>
          <p:nvPr>
            <p:ph type="dt" sz="half" idx="11"/>
          </p:nvPr>
        </p:nvSpPr>
        <p:spPr>
          <a:xfrm>
            <a:off x="713283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FA6CEE0-16D0-4230-B854-1ED460A3B19B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8947348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4791108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498653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8810846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5873392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2912554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1333307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48820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尾預留位置 2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預留位置 1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4" name="投影片編號預留位置 3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84DC613-B183-4ADB-AB90-5EA54162EF4B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20173354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799621" y="1101970"/>
            <a:ext cx="3665220" cy="877824"/>
          </a:xfrm>
        </p:spPr>
        <p:txBody>
          <a:bodyPr rtlCol="0" anchor="b"/>
          <a:lstStyle>
            <a:lvl1pPr algn="l">
              <a:buNone/>
              <a:defRPr sz="1800" b="1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4" name="內容預留位置 3"/>
          <p:cNvSpPr>
            <a:spLocks noGrp="1"/>
          </p:cNvSpPr>
          <p:nvPr>
            <p:ph sz="half" idx="1"/>
          </p:nvPr>
        </p:nvSpPr>
        <p:spPr>
          <a:xfrm>
            <a:off x="165100" y="776289"/>
            <a:ext cx="5527548" cy="5805083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2"/>
          </p:nvPr>
        </p:nvSpPr>
        <p:spPr>
          <a:xfrm>
            <a:off x="5799621" y="2010729"/>
            <a:ext cx="3665220" cy="4580573"/>
          </a:xfrm>
        </p:spPr>
        <p:txBody>
          <a:bodyPr rtlCol="0"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頁尾預留位置 5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日期預留位置 4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3B29455-350E-4560-8750-B8ED189F4038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76315188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893805" y="1109162"/>
            <a:ext cx="635703" cy="4681637"/>
          </a:xfrm>
        </p:spPr>
        <p:txBody>
          <a:bodyPr vert="eaVert" lIns="45720" tIns="0" rIns="45720" rtlCol="0" anchor="t"/>
          <a:lstStyle>
            <a:lvl1pPr algn="ctr">
              <a:buNone/>
              <a:defRPr sz="2000" b="1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圖片預留位置 2" descr="要新增影像的空白預留位置。按一下預留位置，然後選取您要新增的影像"/>
          <p:cNvSpPr>
            <a:spLocks noGrp="1"/>
          </p:cNvSpPr>
          <p:nvPr>
            <p:ph type="pic" idx="1"/>
          </p:nvPr>
        </p:nvSpPr>
        <p:spPr>
          <a:xfrm>
            <a:off x="437310" y="1143000"/>
            <a:ext cx="4953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TW" altLang="en-US" noProof="0"/>
              <a:t>按一下圖示以新增圖片</a:t>
            </a:r>
            <a:endParaRPr lang="zh-TW" altLang="en-US" noProof="0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2"/>
          </p:nvPr>
        </p:nvSpPr>
        <p:spPr>
          <a:xfrm>
            <a:off x="6595813" y="3274311"/>
            <a:ext cx="2806700" cy="2516489"/>
          </a:xfrm>
        </p:spPr>
        <p:txBody>
          <a:bodyPr lIns="0" tIns="0" rIns="45720" rtlCol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頁尾預留位置 5"/>
          <p:cNvSpPr>
            <a:spLocks noGrp="1"/>
          </p:cNvSpPr>
          <p:nvPr>
            <p:ph type="ftr" sz="quarter" idx="10"/>
          </p:nvPr>
        </p:nvSpPr>
        <p:spPr>
          <a:xfrm>
            <a:off x="5695951" y="612775"/>
            <a:ext cx="1436886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日期預留位置 4"/>
          <p:cNvSpPr>
            <a:spLocks noGrp="1"/>
          </p:cNvSpPr>
          <p:nvPr>
            <p:ph type="dt" sz="half" idx="11"/>
          </p:nvPr>
        </p:nvSpPr>
        <p:spPr>
          <a:xfrm>
            <a:off x="7135416" y="612775"/>
            <a:ext cx="1037035" cy="457200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>
          <a:xfrm>
            <a:off x="8856067" y="1588"/>
            <a:ext cx="825500" cy="366712"/>
          </a:xfrm>
          <a:prstGeom prst="rect">
            <a:avLst/>
          </a:prstGeom>
        </p:spPr>
        <p:txBody>
          <a:bodyPr rtlCol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915EA07-BF11-4AB0-AA33-3FDAE6088973}" type="slidenum">
              <a:rPr lang="en-US" altLang="zh-TW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4511056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圓角矩形 32"/>
          <p:cNvSpPr/>
          <p:nvPr/>
        </p:nvSpPr>
        <p:spPr bwMode="white">
          <a:xfrm>
            <a:off x="5858470" y="496889"/>
            <a:ext cx="3317479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 useBgFill="1">
        <p:nvSpPr>
          <p:cNvPr id="34" name="圓角矩形 33"/>
          <p:cNvSpPr/>
          <p:nvPr/>
        </p:nvSpPr>
        <p:spPr bwMode="white">
          <a:xfrm>
            <a:off x="7988003" y="588963"/>
            <a:ext cx="173355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5" name="矩形 34"/>
          <p:cNvSpPr/>
          <p:nvPr/>
        </p:nvSpPr>
        <p:spPr bwMode="invGray">
          <a:xfrm>
            <a:off x="9841509" y="-1588"/>
            <a:ext cx="63203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6" name="矩形 35"/>
          <p:cNvSpPr/>
          <p:nvPr/>
        </p:nvSpPr>
        <p:spPr bwMode="invGray">
          <a:xfrm>
            <a:off x="9797654" y="-1588"/>
            <a:ext cx="29667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7" name="矩形 36"/>
          <p:cNvSpPr/>
          <p:nvPr/>
        </p:nvSpPr>
        <p:spPr bwMode="invGray">
          <a:xfrm>
            <a:off x="9777017" y="-1588"/>
            <a:ext cx="10319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8" name="矩形 37"/>
          <p:cNvSpPr/>
          <p:nvPr/>
        </p:nvSpPr>
        <p:spPr bwMode="invGray">
          <a:xfrm>
            <a:off x="9722844" y="-1588"/>
            <a:ext cx="29667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9" name="矩形 38"/>
          <p:cNvSpPr/>
          <p:nvPr/>
        </p:nvSpPr>
        <p:spPr bwMode="invGray">
          <a:xfrm>
            <a:off x="9658351" y="0"/>
            <a:ext cx="5933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40" name="矩形 39"/>
          <p:cNvSpPr/>
          <p:nvPr/>
        </p:nvSpPr>
        <p:spPr bwMode="invGray">
          <a:xfrm>
            <a:off x="9613206" y="0"/>
            <a:ext cx="9029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034" name="標題預留位置 21"/>
          <p:cNvSpPr>
            <a:spLocks noGrp="1"/>
          </p:cNvSpPr>
          <p:nvPr>
            <p:ph type="title"/>
          </p:nvPr>
        </p:nvSpPr>
        <p:spPr bwMode="auto">
          <a:xfrm>
            <a:off x="495300" y="1143000"/>
            <a:ext cx="8915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</a:p>
        </p:txBody>
      </p:sp>
      <p:sp>
        <p:nvSpPr>
          <p:cNvPr id="1035" name="文字預留位置 12"/>
          <p:cNvSpPr>
            <a:spLocks noGrp="1"/>
          </p:cNvSpPr>
          <p:nvPr>
            <p:ph type="body" idx="1"/>
          </p:nvPr>
        </p:nvSpPr>
        <p:spPr bwMode="auto">
          <a:xfrm>
            <a:off x="495300" y="2249488"/>
            <a:ext cx="8915400" cy="394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1037" name="Line 118"/>
          <p:cNvSpPr>
            <a:spLocks noChangeShapeType="1"/>
          </p:cNvSpPr>
          <p:nvPr userDrawn="1"/>
        </p:nvSpPr>
        <p:spPr bwMode="auto">
          <a:xfrm>
            <a:off x="337940" y="6421438"/>
            <a:ext cx="918884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zh-TW" altLang="en-US"/>
          </a:p>
        </p:txBody>
      </p:sp>
      <p:sp>
        <p:nvSpPr>
          <p:cNvPr id="1038" name="Line 117"/>
          <p:cNvSpPr>
            <a:spLocks noChangeShapeType="1"/>
          </p:cNvSpPr>
          <p:nvPr userDrawn="1"/>
        </p:nvSpPr>
        <p:spPr bwMode="auto">
          <a:xfrm>
            <a:off x="341810" y="6343650"/>
            <a:ext cx="9188847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zh-TW" altLang="en-US"/>
          </a:p>
        </p:txBody>
      </p:sp>
      <p:sp>
        <p:nvSpPr>
          <p:cNvPr id="16" name="Rectangle 122"/>
          <p:cNvSpPr>
            <a:spLocks noChangeArrowheads="1"/>
          </p:cNvSpPr>
          <p:nvPr userDrawn="1"/>
        </p:nvSpPr>
        <p:spPr bwMode="auto">
          <a:xfrm rot="5400000" flipV="1">
            <a:off x="4800601" y="2004816"/>
            <a:ext cx="242887" cy="920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anose="05000000000000000000" pitchFamily="2" charset="2"/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anose="05000000000000000000" pitchFamily="2" charset="2"/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anose="05000000000000000000" pitchFamily="2" charset="2"/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0066FF"/>
              </a:buClr>
              <a:buFont typeface="Wingdings" panose="05000000000000000000" pitchFamily="2" charset="2"/>
              <a:defRPr kumimoji="1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kumimoji="0" lang="en-US" altLang="zh-TW" sz="1000" dirty="0" err="1" smtClean="0">
                <a:latin typeface="Arial" panose="020B0604020202020204" pitchFamily="34" charset="0"/>
              </a:rPr>
              <a:t>Megawin</a:t>
            </a:r>
            <a:r>
              <a:rPr kumimoji="0" lang="en-US" altLang="zh-TW" sz="1000" dirty="0" smtClean="0">
                <a:latin typeface="Arial" panose="020B0604020202020204" pitchFamily="34" charset="0"/>
              </a:rPr>
              <a:t> </a:t>
            </a:r>
            <a:r>
              <a:rPr kumimoji="0" lang="en-US" altLang="zh-TW" sz="1000" dirty="0">
                <a:latin typeface="Arial" panose="020B0604020202020204" pitchFamily="34" charset="0"/>
              </a:rPr>
              <a:t>Technology Co., Ltd.      </a:t>
            </a:r>
            <a:r>
              <a:rPr kumimoji="0" lang="en-US" altLang="zh-TW" sz="1000" dirty="0" smtClean="0">
                <a:latin typeface="Arial" panose="020B0604020202020204" pitchFamily="34" charset="0"/>
              </a:rPr>
              <a:t>                                                                                                                                                           </a:t>
            </a:r>
            <a:r>
              <a:rPr kumimoji="0" lang="en-US" altLang="zh-TW" sz="1000" b="0" dirty="0">
                <a:latin typeface="Arial" panose="020B0604020202020204" pitchFamily="34" charset="0"/>
              </a:rPr>
              <a:t>Page: </a:t>
            </a:r>
            <a:fld id="{F75B3684-CA03-472A-A2C9-BD792B9AD1BC}" type="slidenum">
              <a:rPr kumimoji="0" lang="en-US" altLang="zh-TW" sz="1000" b="0" smtClean="0">
                <a:latin typeface="Arial" panose="020B0604020202020204" pitchFamily="34" charset="0"/>
              </a:rPr>
              <a:pPr>
                <a:lnSpc>
                  <a:spcPct val="90000"/>
                </a:lnSpc>
                <a:defRPr/>
              </a:pPr>
              <a:t>‹#›</a:t>
            </a:fld>
            <a:endParaRPr kumimoji="0" lang="en-US" altLang="zh-TW" sz="1000" b="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kumimoji="0" lang="en-US" altLang="zh-TW" sz="1000" b="0" dirty="0">
                <a:latin typeface="Arial" panose="020B0604020202020204" pitchFamily="34" charset="0"/>
              </a:rPr>
              <a:t>All rights</a:t>
            </a:r>
            <a:r>
              <a:rPr kumimoji="0" lang="zh-TW" altLang="en-US" sz="1000" b="0" dirty="0">
                <a:latin typeface="Arial" panose="020B0604020202020204" pitchFamily="34" charset="0"/>
              </a:rPr>
              <a:t> </a:t>
            </a:r>
            <a:r>
              <a:rPr kumimoji="0" lang="en-US" altLang="zh-TW" sz="1000" b="0" dirty="0">
                <a:latin typeface="Arial" panose="020B0604020202020204" pitchFamily="34" charset="0"/>
              </a:rPr>
              <a:t>are reserved.                      </a:t>
            </a:r>
            <a:r>
              <a:rPr kumimoji="0" lang="en-US" altLang="zh-TW" sz="1000" b="0" dirty="0" smtClean="0">
                <a:latin typeface="Arial" panose="020B0604020202020204" pitchFamily="34" charset="0"/>
              </a:rPr>
              <a:t>                                                                                                                                                           </a:t>
            </a:r>
            <a:endParaRPr kumimoji="0" lang="en-US" altLang="zh-TW" sz="1000" b="0" dirty="0">
              <a:latin typeface="Arial" panose="020B0604020202020204" pitchFamily="34" charset="0"/>
            </a:endParaRPr>
          </a:p>
        </p:txBody>
      </p:sp>
      <p:pic>
        <p:nvPicPr>
          <p:cNvPr id="2" name="圖片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09" y="228428"/>
            <a:ext cx="1290387" cy="3573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67" r:id="rId1"/>
    <p:sldLayoutId id="2147484066" r:id="rId2"/>
    <p:sldLayoutId id="2147484068" r:id="rId3"/>
    <p:sldLayoutId id="2147484069" r:id="rId4"/>
    <p:sldLayoutId id="2147484070" r:id="rId5"/>
    <p:sldLayoutId id="2147484071" r:id="rId6"/>
    <p:sldLayoutId id="2147484072" r:id="rId7"/>
    <p:sldLayoutId id="2147484073" r:id="rId8"/>
    <p:sldLayoutId id="2147484074" r:id="rId9"/>
    <p:sldLayoutId id="2147484075" r:id="rId10"/>
    <p:sldLayoutId id="2147484076" r:id="rId11"/>
  </p:sldLayoutIdLst>
  <p:transition spd="med">
    <p:fade/>
  </p:transition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i="1" kern="1200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  <a:ea typeface="Microsoft JhengHei UI" panose="020B0604030504040204" pitchFamily="34" charset="-120"/>
          <a:cs typeface="Arial" panose="020B0604020202020204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297D53"/>
        </a:buClr>
        <a:buFont typeface="Georgia" panose="02040502050405020303" pitchFamily="18" charset="0"/>
        <a:buChar char="•"/>
        <a:defRPr sz="28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rgbClr val="4A7C29"/>
        </a:buClr>
        <a:buFont typeface="Georgia" panose="02040502050405020303" pitchFamily="18" charset="0"/>
        <a:buChar char="▫"/>
        <a:defRPr sz="26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rgbClr val="4D671B"/>
        </a:buClr>
        <a:buFont typeface="Wingdings 2" panose="05020102010507070707" pitchFamily="18" charset="2"/>
        <a:buChar char=""/>
        <a:defRPr sz="24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rgbClr val="4D671B"/>
        </a:buClr>
        <a:buFont typeface="Wingdings 2" panose="05020102010507070707" pitchFamily="18" charset="2"/>
        <a:buChar char=""/>
        <a:defRPr sz="22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4D671B"/>
        </a:buClr>
        <a:buFont typeface="Wingdings 2" panose="05020102010507070707" pitchFamily="18" charset="2"/>
        <a:buChar char=""/>
        <a:defRPr sz="2000" kern="1200">
          <a:solidFill>
            <a:schemeClr val="tx2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53685-BE46-45D1-ADB7-6B4F4A1A1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431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8" r:id="rId1"/>
    <p:sldLayoutId id="2147484079" r:id="rId2"/>
    <p:sldLayoutId id="2147484080" r:id="rId3"/>
    <p:sldLayoutId id="2147484081" r:id="rId4"/>
    <p:sldLayoutId id="2147484082" r:id="rId5"/>
    <p:sldLayoutId id="2147484083" r:id="rId6"/>
    <p:sldLayoutId id="2147484084" r:id="rId7"/>
    <p:sldLayoutId id="2147484085" r:id="rId8"/>
    <p:sldLayoutId id="2147484086" r:id="rId9"/>
    <p:sldLayoutId id="2147484087" r:id="rId10"/>
    <p:sldLayoutId id="2147484088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D409D-ABEE-4494-B9C8-F17174511D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81463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0" r:id="rId1"/>
    <p:sldLayoutId id="2147484091" r:id="rId2"/>
    <p:sldLayoutId id="2147484092" r:id="rId3"/>
    <p:sldLayoutId id="2147484093" r:id="rId4"/>
    <p:sldLayoutId id="2147484094" r:id="rId5"/>
    <p:sldLayoutId id="2147484095" r:id="rId6"/>
    <p:sldLayoutId id="2147484096" r:id="rId7"/>
    <p:sldLayoutId id="2147484097" r:id="rId8"/>
    <p:sldLayoutId id="2147484098" r:id="rId9"/>
    <p:sldLayoutId id="2147484099" r:id="rId10"/>
    <p:sldLayoutId id="2147484100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0EC69-EB11-4C4F-BD5A-27009DA708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9893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  <p:sldLayoutId id="2147484106" r:id="rId5"/>
    <p:sldLayoutId id="2147484107" r:id="rId6"/>
    <p:sldLayoutId id="2147484108" r:id="rId7"/>
    <p:sldLayoutId id="2147484109" r:id="rId8"/>
    <p:sldLayoutId id="2147484110" r:id="rId9"/>
    <p:sldLayoutId id="2147484111" r:id="rId10"/>
    <p:sldLayoutId id="2147484112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EDF41-BCA3-4E30-B7B2-6AF1B936E8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8499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4" r:id="rId1"/>
    <p:sldLayoutId id="2147484115" r:id="rId2"/>
    <p:sldLayoutId id="2147484116" r:id="rId3"/>
    <p:sldLayoutId id="2147484117" r:id="rId4"/>
    <p:sldLayoutId id="2147484118" r:id="rId5"/>
    <p:sldLayoutId id="2147484119" r:id="rId6"/>
    <p:sldLayoutId id="2147484120" r:id="rId7"/>
    <p:sldLayoutId id="2147484121" r:id="rId8"/>
    <p:sldLayoutId id="2147484122" r:id="rId9"/>
    <p:sldLayoutId id="2147484123" r:id="rId10"/>
    <p:sldLayoutId id="2147484124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8F81D-A135-482C-BABA-F76EFCDEDE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02085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6" r:id="rId1"/>
    <p:sldLayoutId id="2147484127" r:id="rId2"/>
    <p:sldLayoutId id="2147484128" r:id="rId3"/>
    <p:sldLayoutId id="2147484129" r:id="rId4"/>
    <p:sldLayoutId id="2147484130" r:id="rId5"/>
    <p:sldLayoutId id="2147484131" r:id="rId6"/>
    <p:sldLayoutId id="2147484132" r:id="rId7"/>
    <p:sldLayoutId id="2147484133" r:id="rId8"/>
    <p:sldLayoutId id="2147484134" r:id="rId9"/>
    <p:sldLayoutId id="2147484135" r:id="rId10"/>
    <p:sldLayoutId id="2147484136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85750" y="1228745"/>
            <a:ext cx="9315450" cy="423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5400" dirty="0" smtClean="0">
                <a:latin typeface="Arial" pitchFamily="34" charset="0"/>
                <a:ea typeface="新細明體"/>
                <a:cs typeface="Arial" pitchFamily="34" charset="0"/>
              </a:rPr>
              <a:t>MGEQ1C064</a:t>
            </a:r>
            <a:r>
              <a:rPr lang="en-US" altLang="zh-TW" sz="54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54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5400" dirty="0">
                <a:latin typeface="Arial" pitchFamily="34" charset="0"/>
                <a:ea typeface="新細明體"/>
                <a:cs typeface="Arial" pitchFamily="34" charset="0"/>
              </a:rPr>
              <a:t>Driver User Guide</a:t>
            </a:r>
            <a:br>
              <a:rPr lang="en-US" altLang="zh-TW" sz="54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32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32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3600" dirty="0">
                <a:latin typeface="Arial" pitchFamily="34" charset="0"/>
                <a:ea typeface="新細明體"/>
                <a:cs typeface="Arial" pitchFamily="34" charset="0"/>
              </a:rPr>
              <a:t>Serial Port </a:t>
            </a:r>
            <a:r>
              <a:rPr lang="en-US" altLang="zh-TW" sz="3600" dirty="0" smtClean="0">
                <a:latin typeface="Arial" pitchFamily="34" charset="0"/>
                <a:ea typeface="新細明體"/>
                <a:cs typeface="Arial" pitchFamily="34" charset="0"/>
              </a:rPr>
              <a:t>0 </a:t>
            </a:r>
            <a:r>
              <a:rPr lang="en-US" altLang="zh-TW" sz="3600" dirty="0">
                <a:latin typeface="Arial" pitchFamily="34" charset="0"/>
                <a:ea typeface="新細明體"/>
                <a:cs typeface="Arial" pitchFamily="34" charset="0"/>
              </a:rPr>
              <a:t>(</a:t>
            </a:r>
            <a:r>
              <a:rPr lang="en-US" altLang="zh-TW" sz="3600" dirty="0" smtClean="0">
                <a:latin typeface="Arial" pitchFamily="34" charset="0"/>
                <a:ea typeface="新細明體"/>
                <a:cs typeface="Arial" pitchFamily="34" charset="0"/>
              </a:rPr>
              <a:t>UART0)</a:t>
            </a:r>
            <a:r>
              <a:rPr lang="en-US" altLang="zh-TW" sz="36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36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2500" dirty="0" smtClean="0">
                <a:latin typeface="Arial" pitchFamily="34" charset="0"/>
                <a:ea typeface="新細明體"/>
                <a:cs typeface="Arial" pitchFamily="34" charset="0"/>
              </a:rPr>
              <a:t>MGEQ1C064_UART0_DRV.c</a:t>
            </a:r>
            <a:endParaRPr lang="en-US" altLang="zh-TW" sz="2500" dirty="0" smtClean="0">
              <a:latin typeface="Arial" pitchFamily="34" charset="0"/>
              <a:ea typeface="新細明體"/>
              <a:cs typeface="Arial" pitchFamily="34" charset="0"/>
            </a:endParaRPr>
          </a:p>
          <a:p>
            <a:pPr algn="ctr"/>
            <a:r>
              <a:rPr lang="en-US" altLang="zh-TW" sz="2500" dirty="0" smtClean="0">
                <a:latin typeface="Arial" pitchFamily="34" charset="0"/>
                <a:ea typeface="新細明體"/>
                <a:cs typeface="Arial" pitchFamily="34" charset="0"/>
              </a:rPr>
              <a:t>MGEQ1C064_UART0_DRV.h</a:t>
            </a:r>
            <a:r>
              <a:rPr lang="en-US" altLang="zh-TW" sz="2500" dirty="0">
                <a:latin typeface="Arial" pitchFamily="34" charset="0"/>
                <a:ea typeface="新細明體"/>
                <a:cs typeface="Arial" pitchFamily="34" charset="0"/>
              </a:rPr>
              <a:t/>
            </a:r>
            <a:br>
              <a:rPr lang="en-US" altLang="zh-TW" sz="2500" dirty="0">
                <a:latin typeface="Arial" pitchFamily="34" charset="0"/>
                <a:ea typeface="新細明體"/>
                <a:cs typeface="Arial" pitchFamily="34" charset="0"/>
              </a:rPr>
            </a:br>
            <a:r>
              <a:rPr lang="en-US" altLang="zh-TW" sz="2500" dirty="0">
                <a:latin typeface="Arial" pitchFamily="34" charset="0"/>
                <a:ea typeface="新細明體"/>
                <a:cs typeface="Arial" pitchFamily="34" charset="0"/>
              </a:rPr>
              <a:t>Version : </a:t>
            </a:r>
            <a:r>
              <a:rPr lang="en-US" altLang="zh-TW" sz="2500" dirty="0" smtClean="0">
                <a:latin typeface="Arial" pitchFamily="34" charset="0"/>
                <a:ea typeface="新細明體"/>
                <a:cs typeface="Arial" pitchFamily="34" charset="0"/>
              </a:rPr>
              <a:t>v1.00</a:t>
            </a:r>
            <a:endParaRPr lang="zh-TW" altLang="en-US" sz="25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025676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337764" y="1072507"/>
            <a:ext cx="30897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__DRV_URT0_Mode_Select(__MODE__)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87646" y="2956517"/>
            <a:ext cx="27899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__DRV_URT0_SetSM30(__MODE__)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1247" y="2957034"/>
            <a:ext cx="27899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__DRV_URT0_SetSM00(__MODE__)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97754" y="2957033"/>
            <a:ext cx="27899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__DRV_URT0_SetSM10(__MODE__)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肘形接點 9"/>
          <p:cNvCxnSpPr>
            <a:stCxn id="2" idx="2"/>
            <a:endCxn id="4" idx="0"/>
          </p:cNvCxnSpPr>
          <p:nvPr/>
        </p:nvCxnSpPr>
        <p:spPr>
          <a:xfrm rot="16200000" flipH="1">
            <a:off x="4079138" y="2153010"/>
            <a:ext cx="1607011" cy="1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肘形接點 17"/>
          <p:cNvCxnSpPr>
            <a:stCxn id="2" idx="2"/>
            <a:endCxn id="5" idx="0"/>
          </p:cNvCxnSpPr>
          <p:nvPr/>
        </p:nvCxnSpPr>
        <p:spPr>
          <a:xfrm rot="5400000">
            <a:off x="2465680" y="540071"/>
            <a:ext cx="1607528" cy="3226398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肘形接點 19"/>
          <p:cNvCxnSpPr>
            <a:stCxn id="2" idx="2"/>
            <a:endCxn id="6" idx="0"/>
          </p:cNvCxnSpPr>
          <p:nvPr/>
        </p:nvCxnSpPr>
        <p:spPr>
          <a:xfrm rot="16200000" flipH="1">
            <a:off x="5683934" y="548214"/>
            <a:ext cx="1607527" cy="3210109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261247" y="4018093"/>
            <a:ext cx="21770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Selection: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Shift Mode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8bit Mode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9bit Mode(SYSCLK/n)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9bit Mode(variable)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SPI Master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M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ode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LIN Mode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705348" y="4037766"/>
            <a:ext cx="471470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Example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1. __DRV_URT0_Mode_Select(UART0_MODE0_SHIFT_REG)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2. __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DRV_URT0_Mode_Select(UART0_MODE1_8BIT)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3. __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DRV_URT0_Mode_Select(UART0_MODE2_9BIT)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4. __DRV_URT0_Mode_Select(UART0_MODE3_9BIT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5. __DRV_URT0_Mode_Select(UART0_MODE4_SPI_MASTER)</a:t>
            </a:r>
            <a:endParaRPr lang="en-US" altLang="zh-TW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6. __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DRV_URT0_Mode_Select(UART0_MODE5_LIN)</a:t>
            </a:r>
          </a:p>
          <a:p>
            <a:endParaRPr lang="zh-TW" altLang="en-US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內容版面配置區 3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743" y="4621898"/>
            <a:ext cx="5340271" cy="1702695"/>
          </a:xfrm>
        </p:spPr>
      </p:pic>
      <p:sp>
        <p:nvSpPr>
          <p:cNvPr id="2" name="矩形 1"/>
          <p:cNvSpPr/>
          <p:nvPr/>
        </p:nvSpPr>
        <p:spPr>
          <a:xfrm>
            <a:off x="2741099" y="1055168"/>
            <a:ext cx="45212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__DRV_URT0_Clock_Source_S0BRG_Select(__SOURCE__)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67034" y="2957034"/>
            <a:ext cx="30693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__DRV_URT0_SetS0TCK(__SOURCE__)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0747" y="2957034"/>
            <a:ext cx="35017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__DRV_URT0_S0Control_Cmd(MW_ENABLE)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540964" y="2957034"/>
            <a:ext cx="30853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__DRV_URT0_SetS0RCK(__SOURCE__)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肘形接點 9"/>
          <p:cNvCxnSpPr>
            <a:stCxn id="2" idx="2"/>
            <a:endCxn id="4" idx="0"/>
          </p:cNvCxnSpPr>
          <p:nvPr/>
        </p:nvCxnSpPr>
        <p:spPr>
          <a:xfrm rot="5400000">
            <a:off x="4189285" y="2144600"/>
            <a:ext cx="1624867" cy="1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肘形接點 17"/>
          <p:cNvCxnSpPr>
            <a:stCxn id="2" idx="2"/>
            <a:endCxn id="5" idx="0"/>
          </p:cNvCxnSpPr>
          <p:nvPr/>
        </p:nvCxnSpPr>
        <p:spPr>
          <a:xfrm rot="5400000">
            <a:off x="2599232" y="554547"/>
            <a:ext cx="1624867" cy="3180107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肘形接點 19"/>
          <p:cNvCxnSpPr>
            <a:stCxn id="2" idx="2"/>
            <a:endCxn id="6" idx="0"/>
          </p:cNvCxnSpPr>
          <p:nvPr/>
        </p:nvCxnSpPr>
        <p:spPr>
          <a:xfrm rot="16200000" flipH="1">
            <a:off x="5730257" y="603628"/>
            <a:ext cx="1624867" cy="308194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70747" y="3402143"/>
            <a:ext cx="217704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Source:</a:t>
            </a: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TX :</a:t>
            </a:r>
          </a:p>
          <a:p>
            <a:r>
              <a:rPr lang="en-US" altLang="zh-TW" sz="1000" b="1" dirty="0">
                <a:latin typeface="Arial" pitchFamily="34" charset="0"/>
                <a:cs typeface="Arial" pitchFamily="34" charset="0"/>
              </a:rPr>
              <a:t>T</a:t>
            </a:r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imer or S1BRG</a:t>
            </a: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RX:</a:t>
            </a:r>
          </a:p>
          <a:p>
            <a:r>
              <a:rPr lang="en-US" altLang="zh-TW" sz="1000" b="1" dirty="0">
                <a:latin typeface="Arial" pitchFamily="34" charset="0"/>
                <a:cs typeface="Arial" pitchFamily="34" charset="0"/>
              </a:rPr>
              <a:t>T</a:t>
            </a:r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imer or S1BRG </a:t>
            </a: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TX :</a:t>
            </a:r>
          </a:p>
          <a:p>
            <a:r>
              <a:rPr lang="en-US" altLang="zh-TW" sz="1000" b="1" dirty="0">
                <a:latin typeface="Arial" pitchFamily="34" charset="0"/>
                <a:cs typeface="Arial" pitchFamily="34" charset="0"/>
              </a:rPr>
              <a:t>T</a:t>
            </a:r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imer or S1BRG</a:t>
            </a: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RX:</a:t>
            </a: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S0BRG </a:t>
            </a:r>
            <a:endParaRPr lang="en-US" altLang="zh-TW" sz="10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TX :</a:t>
            </a: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S0BRG</a:t>
            </a:r>
            <a:endParaRPr lang="en-US" altLang="zh-TW" sz="10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RX:</a:t>
            </a:r>
          </a:p>
          <a:p>
            <a:r>
              <a:rPr lang="en-US" altLang="zh-TW" sz="1000" b="1" dirty="0">
                <a:latin typeface="Arial" pitchFamily="34" charset="0"/>
                <a:cs typeface="Arial" pitchFamily="34" charset="0"/>
              </a:rPr>
              <a:t>T</a:t>
            </a:r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imer or </a:t>
            </a:r>
            <a:r>
              <a:rPr lang="en-US" altLang="zh-TW" sz="1000" b="1" dirty="0">
                <a:latin typeface="Arial" pitchFamily="34" charset="0"/>
                <a:cs typeface="Arial" pitchFamily="34" charset="0"/>
              </a:rPr>
              <a:t>S1BRG </a:t>
            </a: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TX :</a:t>
            </a: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S0BRG</a:t>
            </a:r>
            <a:endParaRPr lang="en-US" altLang="zh-TW" sz="10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RX:</a:t>
            </a: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S0BRG</a:t>
            </a:r>
            <a:r>
              <a:rPr lang="en-US" altLang="zh-TW" sz="800" b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altLang="zh-TW" sz="800" b="1" dirty="0">
              <a:latin typeface="Arial" pitchFamily="34" charset="0"/>
              <a:cs typeface="Arial" pitchFamily="34" charset="0"/>
            </a:endParaRPr>
          </a:p>
          <a:p>
            <a:endParaRPr lang="en-US" altLang="zh-TW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377998" y="3402143"/>
            <a:ext cx="862960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Example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1.</a:t>
            </a:r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000" b="1" dirty="0">
                <a:latin typeface="Arial" pitchFamily="34" charset="0"/>
                <a:cs typeface="Arial" pitchFamily="34" charset="0"/>
              </a:rPr>
              <a:t>DRV_URT0_Clock_Source_S0BRG_Select(TRANSMIT_CLOCK_SOURCE_TIMER_S1BRG_RECEIVE_CLOCK_SOURCE_TIMER_S1BRG)</a:t>
            </a:r>
            <a:endParaRPr lang="zh-TW" altLang="en-US" sz="10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. </a:t>
            </a:r>
            <a:r>
              <a:rPr lang="en-US" altLang="zh-TW" sz="1000" b="1" dirty="0">
                <a:latin typeface="Arial" pitchFamily="34" charset="0"/>
                <a:cs typeface="Arial" pitchFamily="34" charset="0"/>
              </a:rPr>
              <a:t>__DRV_URT0_Clock_Source_S0BRG_Select(TRANSMIT_CLOCK_SOURCE_TIMER_S1BRG_RECEIVE_CLOCK_SOURCE_S0BRG)</a:t>
            </a:r>
            <a:endParaRPr lang="zh-TW" altLang="en-US" sz="10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3. </a:t>
            </a:r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__DRV_URT0_Clock_Source_S0BRG_Select(TRANSMIT_CLOCK_SOURCE_S0BRG_RECEIVE_CLOCK_SOURCE_TIMER_S1BRG)</a:t>
            </a:r>
            <a:endParaRPr lang="zh-TW" altLang="en-US" sz="1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4. </a:t>
            </a:r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__DRV_URT0_Clock_Source_S0BRG_Select(TRANSMIT_CLOCK_SOURCE_S0BRG_RECEIVE_CLOCK_SOURCE_S0BRG)</a:t>
            </a:r>
            <a:endParaRPr lang="zh-TW" altLang="en-US" sz="1000" b="1" dirty="0" smtClean="0">
              <a:latin typeface="Arial" pitchFamily="34" charset="0"/>
              <a:cs typeface="Arial" pitchFamily="34" charset="0"/>
            </a:endParaRPr>
          </a:p>
          <a:p>
            <a:endParaRPr lang="en-US" altLang="zh-TW" sz="1400" b="1" dirty="0">
              <a:latin typeface="Arial" pitchFamily="34" charset="0"/>
              <a:cs typeface="Arial" pitchFamily="34" charset="0"/>
            </a:endParaRPr>
          </a:p>
          <a:p>
            <a:endParaRPr lang="zh-TW" altLang="en-US" sz="1200" dirty="0"/>
          </a:p>
        </p:txBody>
      </p:sp>
      <p:sp>
        <p:nvSpPr>
          <p:cNvPr id="68" name="橢圓 67"/>
          <p:cNvSpPr/>
          <p:nvPr/>
        </p:nvSpPr>
        <p:spPr>
          <a:xfrm>
            <a:off x="4731963" y="5320025"/>
            <a:ext cx="514350" cy="45720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  <p:sp>
        <p:nvSpPr>
          <p:cNvPr id="69" name="橢圓 68"/>
          <p:cNvSpPr/>
          <p:nvPr/>
        </p:nvSpPr>
        <p:spPr>
          <a:xfrm>
            <a:off x="4690745" y="5865280"/>
            <a:ext cx="514350" cy="45720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367908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179533" y="1021845"/>
            <a:ext cx="44928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__DRV_URT0_Clock_Source_Timer2_Select(__SOURCE__)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91266" y="2896501"/>
            <a:ext cx="30693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__DRV_URT0_SetTCLK(__SOURCE__)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2927279"/>
            <a:ext cx="402706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000" b="1" u="sng" dirty="0">
                <a:latin typeface="Arial" pitchFamily="34" charset="0"/>
                <a:cs typeface="Arial" pitchFamily="34" charset="0"/>
              </a:rPr>
              <a:t>_DRV_TIMER2_Function_Access_Control_Cmd(MW_DISABLE)</a:t>
            </a:r>
            <a:endParaRPr lang="zh-TW" altLang="en-US" sz="10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68097" y="2893141"/>
            <a:ext cx="30853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__DRV_URT0_SetRCLK(__SOURCE__)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肘形接點 9"/>
          <p:cNvCxnSpPr>
            <a:stCxn id="2" idx="2"/>
            <a:endCxn id="4" idx="0"/>
          </p:cNvCxnSpPr>
          <p:nvPr/>
        </p:nvCxnSpPr>
        <p:spPr>
          <a:xfrm rot="5400000">
            <a:off x="4627122" y="2097672"/>
            <a:ext cx="1597657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肘形接點 17"/>
          <p:cNvCxnSpPr>
            <a:stCxn id="2" idx="2"/>
            <a:endCxn id="5" idx="0"/>
          </p:cNvCxnSpPr>
          <p:nvPr/>
        </p:nvCxnSpPr>
        <p:spPr>
          <a:xfrm rot="5400000">
            <a:off x="2905524" y="406852"/>
            <a:ext cx="1628435" cy="3412418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肘形接點 19"/>
          <p:cNvCxnSpPr>
            <a:stCxn id="2" idx="2"/>
            <a:endCxn id="6" idx="0"/>
          </p:cNvCxnSpPr>
          <p:nvPr/>
        </p:nvCxnSpPr>
        <p:spPr>
          <a:xfrm rot="16200000" flipH="1">
            <a:off x="6121224" y="603569"/>
            <a:ext cx="1594297" cy="2984845"/>
          </a:xfrm>
          <a:prstGeom prst="bentConnector3">
            <a:avLst>
              <a:gd name="adj1" fmla="val 5125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70747" y="3402143"/>
            <a:ext cx="217704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Source:</a:t>
            </a:r>
            <a:endParaRPr lang="en-US" altLang="zh-TW" sz="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zh-TW" sz="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TX :</a:t>
            </a: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 Timer1 or S1BRG</a:t>
            </a: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 RX:</a:t>
            </a: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 Timer1 or S1BRG </a:t>
            </a: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 TX :</a:t>
            </a:r>
          </a:p>
          <a:p>
            <a:r>
              <a:rPr lang="en-US" altLang="zh-TW" sz="1000" b="1" dirty="0">
                <a:latin typeface="Arial" pitchFamily="34" charset="0"/>
                <a:cs typeface="Arial" pitchFamily="34" charset="0"/>
              </a:rPr>
              <a:t> T</a:t>
            </a:r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imer1 or </a:t>
            </a:r>
            <a:r>
              <a:rPr lang="en-US" altLang="zh-TW" sz="1000" b="1" dirty="0">
                <a:latin typeface="Arial" pitchFamily="34" charset="0"/>
                <a:cs typeface="Arial" pitchFamily="34" charset="0"/>
              </a:rPr>
              <a:t>S1BRG</a:t>
            </a: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 RX:</a:t>
            </a: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 Timer2 </a:t>
            </a:r>
            <a:endParaRPr lang="en-US" altLang="zh-TW" sz="10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 TX :</a:t>
            </a: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 Timer2</a:t>
            </a:r>
            <a:endParaRPr lang="en-US" altLang="zh-TW" sz="10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 RX:</a:t>
            </a:r>
          </a:p>
          <a:p>
            <a:r>
              <a:rPr lang="en-US" altLang="zh-TW" sz="1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Timer1 or </a:t>
            </a:r>
            <a:r>
              <a:rPr lang="en-US" altLang="zh-TW" sz="1000" b="1" dirty="0">
                <a:latin typeface="Arial" pitchFamily="34" charset="0"/>
                <a:cs typeface="Arial" pitchFamily="34" charset="0"/>
              </a:rPr>
              <a:t>S1BRG </a:t>
            </a: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 TX :</a:t>
            </a:r>
          </a:p>
          <a:p>
            <a:r>
              <a:rPr lang="en-US" altLang="zh-TW" sz="1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Timer2</a:t>
            </a:r>
            <a:endParaRPr lang="en-US" altLang="zh-TW" sz="10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 RX:</a:t>
            </a:r>
          </a:p>
          <a:p>
            <a:r>
              <a:rPr lang="en-US" altLang="zh-TW" sz="1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Timer2 </a:t>
            </a:r>
            <a:endParaRPr lang="en-US" altLang="zh-TW" sz="1000" b="1" dirty="0">
              <a:latin typeface="Arial" pitchFamily="34" charset="0"/>
              <a:cs typeface="Arial" pitchFamily="34" charset="0"/>
            </a:endParaRPr>
          </a:p>
          <a:p>
            <a:endParaRPr lang="en-US" altLang="zh-TW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250998" y="3413386"/>
            <a:ext cx="876930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Example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__DRV_URT0_Clock_Source_Timer2_Select(TRANSMIT_CLOCK_SOURCE_TIMER1_S1BRG_RECEIVE_CLOCK_SOURCE_TIMER1_S1BRG</a:t>
            </a:r>
            <a:r>
              <a:rPr lang="en-US" altLang="zh-TW" sz="1000" b="1" dirty="0">
                <a:latin typeface="Arial" pitchFamily="34" charset="0"/>
                <a:cs typeface="Arial" pitchFamily="34" charset="0"/>
              </a:rPr>
              <a:t>)</a:t>
            </a:r>
            <a:endParaRPr lang="zh-TW" altLang="en-US" sz="10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. </a:t>
            </a:r>
            <a:r>
              <a:rPr lang="en-US" altLang="zh-TW" sz="10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DRV_URT0_Clock_Source_Timer2_Select(TRANSMIT_CLOCK_SOURCE_TIMER1_S1BRG_RECEIVE_CLOCK_SOURCE_TIMER2)</a:t>
            </a:r>
            <a:endParaRPr lang="zh-TW" altLang="en-US" sz="10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3. </a:t>
            </a:r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__DRV_URT0_Clock_Source_Timer2_Select(TRANSMIT_CLOCK_SOURCE_TIMER2_RECEIVE_CLOCK_SOURCE_TIMER1_S1BRG)</a:t>
            </a:r>
            <a:endParaRPr lang="zh-TW" altLang="en-US" sz="1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4. </a:t>
            </a:r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__DRV_URT0_Clock_Source_Timer2_Select(TRANSMIT_CLOCK_SOURCE_TIMER2_RECEIVE_CLOCK_SOURCE_TIMER2)</a:t>
            </a:r>
            <a:endParaRPr lang="zh-TW" altLang="en-US" sz="1000" b="1" dirty="0" smtClean="0">
              <a:latin typeface="Arial" pitchFamily="34" charset="0"/>
              <a:cs typeface="Arial" pitchFamily="34" charset="0"/>
            </a:endParaRPr>
          </a:p>
          <a:p>
            <a:endParaRPr lang="en-US" altLang="zh-TW" sz="1400" b="1" dirty="0">
              <a:latin typeface="Arial" pitchFamily="34" charset="0"/>
              <a:cs typeface="Arial" pitchFamily="34" charset="0"/>
            </a:endParaRPr>
          </a:p>
          <a:p>
            <a:endParaRPr lang="zh-TW" altLang="en-US" sz="1200" dirty="0"/>
          </a:p>
        </p:txBody>
      </p:sp>
      <p:pic>
        <p:nvPicPr>
          <p:cNvPr id="56" name="內容版面配置區 3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363" y="4697265"/>
            <a:ext cx="4818289" cy="1536266"/>
          </a:xfrm>
        </p:spPr>
      </p:pic>
      <p:sp>
        <p:nvSpPr>
          <p:cNvPr id="68" name="橢圓 67"/>
          <p:cNvSpPr/>
          <p:nvPr/>
        </p:nvSpPr>
        <p:spPr>
          <a:xfrm>
            <a:off x="3562350" y="5240440"/>
            <a:ext cx="514350" cy="45720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  <p:sp>
        <p:nvSpPr>
          <p:cNvPr id="69" name="橢圓 68"/>
          <p:cNvSpPr/>
          <p:nvPr/>
        </p:nvSpPr>
        <p:spPr>
          <a:xfrm>
            <a:off x="3562350" y="5811940"/>
            <a:ext cx="514350" cy="45720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3897610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圖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0971" y="4717998"/>
            <a:ext cx="4036429" cy="1587552"/>
          </a:xfrm>
          <a:prstGeom prst="rect">
            <a:avLst/>
          </a:prstGeom>
        </p:spPr>
      </p:pic>
      <p:pic>
        <p:nvPicPr>
          <p:cNvPr id="14" name="圖片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225" y="4717998"/>
            <a:ext cx="3989775" cy="1587552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667000" y="965674"/>
            <a:ext cx="48342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__DRV_URT0_Pure_Timer_Clock_Source_Select(__SOURCE__)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1247" y="2957034"/>
            <a:ext cx="31394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DRV_URT0_SetS0TX12(__SOURCE__)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97754" y="2957033"/>
            <a:ext cx="29855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u="sng" dirty="0" smtClean="0">
                <a:latin typeface="Arial" pitchFamily="34" charset="0"/>
                <a:cs typeface="Arial" pitchFamily="34" charset="0"/>
              </a:rPr>
              <a:t>DRV_URT0_SetSM20(__SOURCE__)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肘形接點 17"/>
          <p:cNvCxnSpPr>
            <a:stCxn id="2" idx="2"/>
            <a:endCxn id="5" idx="0"/>
          </p:cNvCxnSpPr>
          <p:nvPr/>
        </p:nvCxnSpPr>
        <p:spPr>
          <a:xfrm rot="5400000">
            <a:off x="2600374" y="473271"/>
            <a:ext cx="1714361" cy="325316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肘形接點 19"/>
          <p:cNvCxnSpPr>
            <a:stCxn id="2" idx="2"/>
            <a:endCxn id="6" idx="0"/>
          </p:cNvCxnSpPr>
          <p:nvPr/>
        </p:nvCxnSpPr>
        <p:spPr>
          <a:xfrm rot="16200000" flipH="1">
            <a:off x="5780155" y="546653"/>
            <a:ext cx="1714360" cy="3106399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261247" y="3533058"/>
            <a:ext cx="187512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Source: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SYSCLK/12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T1OF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SYSCLK/1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T0OF</a:t>
            </a:r>
          </a:p>
          <a:p>
            <a:r>
              <a:rPr lang="en-US" altLang="zh-TW" dirty="0"/>
              <a:t> </a:t>
            </a:r>
            <a:r>
              <a:rPr lang="en-US" altLang="zh-TW" dirty="0" smtClean="0"/>
              <a:t>        	</a:t>
            </a:r>
            <a:endParaRPr lang="zh-TW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136371" y="3533058"/>
            <a:ext cx="6817129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1000" b="1" u="sng" dirty="0">
                <a:latin typeface="Arial" pitchFamily="34" charset="0"/>
                <a:cs typeface="Arial" pitchFamily="34" charset="0"/>
              </a:rPr>
              <a:t>__DRV_URT0_Pure_Timer_Clock_Source_Select(PURE_TIMER_CLOCK_SOURCE_SYSCLK_DIV_12)</a:t>
            </a:r>
            <a:endParaRPr lang="zh-TW" altLang="en-US" sz="1000" b="1" u="sng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000" b="1" u="sng" dirty="0">
                <a:latin typeface="Arial" pitchFamily="34" charset="0"/>
                <a:cs typeface="Arial" pitchFamily="34" charset="0"/>
              </a:rPr>
              <a:t>__DRV_URT0_Pure_Timer_Clock_Source_Select(PURE_TIMER_CLOCK_SOURCE_T1OF)</a:t>
            </a:r>
            <a:endParaRPr lang="zh-TW" altLang="en-US" sz="1000" b="1" u="sng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3. </a:t>
            </a:r>
            <a:r>
              <a:rPr lang="en-US" altLang="zh-TW" sz="1000" b="1" u="sng" dirty="0">
                <a:latin typeface="Arial" pitchFamily="34" charset="0"/>
                <a:cs typeface="Arial" pitchFamily="34" charset="0"/>
              </a:rPr>
              <a:t>__DRV_URT0_Pure_Timer_Clock_Source_Select(PURE_TIMER_CLOCK_SOURCE_SYSCLK_DIV_1)</a:t>
            </a:r>
            <a:endParaRPr lang="zh-TW" altLang="en-US" sz="1000" b="1" u="sng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4. </a:t>
            </a:r>
            <a:r>
              <a:rPr lang="en-US" altLang="zh-TW" sz="1000" b="1" u="sng" dirty="0">
                <a:latin typeface="Arial" pitchFamily="34" charset="0"/>
                <a:cs typeface="Arial" pitchFamily="34" charset="0"/>
              </a:rPr>
              <a:t>__DRV_URT0_Pure_Timer_Clock_Source_Select(PURE_TIMER_CLOCK_SOURCE_T0OF)</a:t>
            </a:r>
            <a:endParaRPr lang="zh-TW" altLang="en-US" sz="1000" b="1" u="sng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dirty="0" smtClean="0"/>
              <a:t>	</a:t>
            </a:r>
            <a:endParaRPr lang="zh-TW" altLang="en-US" dirty="0"/>
          </a:p>
        </p:txBody>
      </p:sp>
      <p:sp>
        <p:nvSpPr>
          <p:cNvPr id="15" name="橢圓 14"/>
          <p:cNvSpPr/>
          <p:nvPr/>
        </p:nvSpPr>
        <p:spPr>
          <a:xfrm>
            <a:off x="1758950" y="5403850"/>
            <a:ext cx="908050" cy="22225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>
              <a:solidFill>
                <a:srgbClr val="0000FF"/>
              </a:solidFill>
            </a:endParaRPr>
          </a:p>
        </p:txBody>
      </p:sp>
      <p:sp>
        <p:nvSpPr>
          <p:cNvPr id="33" name="橢圓 32"/>
          <p:cNvSpPr/>
          <p:nvPr/>
        </p:nvSpPr>
        <p:spPr>
          <a:xfrm>
            <a:off x="5867400" y="5365750"/>
            <a:ext cx="908050" cy="22225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2654399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53965" y="1040368"/>
            <a:ext cx="31843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__DRV_URT0_PinMux_Select(__RXTX__)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1247" y="2957034"/>
            <a:ext cx="28156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__DRV_URT0_SetS0PS1(__RXTX__)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97754" y="2957033"/>
            <a:ext cx="28156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__DRV_URT0_SetS0PS0(__RXTX__)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肘形接點 17"/>
          <p:cNvCxnSpPr>
            <a:stCxn id="2" idx="2"/>
            <a:endCxn id="5" idx="0"/>
          </p:cNvCxnSpPr>
          <p:nvPr/>
        </p:nvCxnSpPr>
        <p:spPr>
          <a:xfrm rot="5400000">
            <a:off x="2437768" y="548669"/>
            <a:ext cx="1639667" cy="3177063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肘形接點 19"/>
          <p:cNvCxnSpPr>
            <a:stCxn id="2" idx="2"/>
            <a:endCxn id="6" idx="0"/>
          </p:cNvCxnSpPr>
          <p:nvPr/>
        </p:nvCxnSpPr>
        <p:spPr>
          <a:xfrm rot="16200000" flipH="1">
            <a:off x="5656021" y="507478"/>
            <a:ext cx="1639666" cy="325944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261247" y="3983908"/>
            <a:ext cx="187512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Selection:    </a:t>
            </a:r>
          </a:p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RX     TX   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P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30     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P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31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P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44      P45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P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31     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P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30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P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17     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P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22</a:t>
            </a:r>
          </a:p>
          <a:p>
            <a:r>
              <a:rPr lang="en-US" altLang="zh-TW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zh-TW" dirty="0" smtClean="0">
                <a:latin typeface="Arial" pitchFamily="34" charset="0"/>
                <a:cs typeface="Arial" pitchFamily="34" charset="0"/>
              </a:rPr>
              <a:t>        	</a:t>
            </a:r>
            <a:endParaRPr lang="zh-TW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712945" y="3983908"/>
            <a:ext cx="6813441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endParaRPr lang="en-US" altLang="zh-TW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1. __DRV_URT0_PinMux_Select(UART0_RX_P30_TX_P31)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2. __DRV_URT0_PinMux_Select(UART0_RX_P44_TX_P45)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3. __DRV_URT0_PinMux_Select(UART0_RX_P31_TX_P30)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4. __DRV_URT0_PinMux_Select(UART0_RX_P17_TX_P22)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dirty="0" smtClean="0">
                <a:latin typeface="Arial" pitchFamily="34" charset="0"/>
                <a:cs typeface="Arial" pitchFamily="34" charset="0"/>
              </a:rPr>
              <a:t>	</a:t>
            </a:r>
            <a:endParaRPr lang="zh-TW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798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985689" y="1040368"/>
            <a:ext cx="36860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__DRV_URT0_BaudRateX2X4_Select(__TIME__)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1248" y="2957034"/>
            <a:ext cx="284289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__DRV_URT0_SetSMOD2(__TIME__)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71763" y="2979672"/>
            <a:ext cx="284289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__DRV_URT0_SetSMOD1(__TIME__)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844801" y="3902143"/>
            <a:ext cx="70612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1. __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DRV_URT0_BaudRateX2X4_Select(UART0_DEFAULT_BAUD_RATE)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2.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 __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DRV_URT0_BaudRateX2X4_Select(UART0_DOUBLE_BAUD_RATE_X1) 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3.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 __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DRV_URT0_BaudRateX2X4_Select(UART0_DOUBLE_BAUD_RATE_X2) 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4.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 __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DRV_URT0_BaudRateX2X4_Select(UART0_DOUBLE_BAUD_RATE_X4) 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dirty="0" smtClean="0">
                <a:latin typeface="Arial" pitchFamily="34" charset="0"/>
                <a:cs typeface="Arial" pitchFamily="34" charset="0"/>
              </a:rPr>
              <a:t>	</a:t>
            </a:r>
            <a:endParaRPr lang="zh-TW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61247" y="3902143"/>
            <a:ext cx="4953000" cy="123110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Selection:    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D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efault baud rate</a:t>
            </a:r>
            <a:endParaRPr lang="en-US" altLang="zh-TW" sz="14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D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ouble baud rate X1 </a:t>
            </a:r>
            <a:endParaRPr lang="en-US" altLang="zh-TW" sz="14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D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ouble baud rate X2</a:t>
            </a:r>
            <a:endParaRPr lang="en-US" altLang="zh-TW" sz="14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D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ouble baud rate X4 </a:t>
            </a:r>
            <a:endParaRPr lang="zh-TW" altLang="en-US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肘形接點 21"/>
          <p:cNvCxnSpPr>
            <a:stCxn id="2" idx="2"/>
            <a:endCxn id="5" idx="0"/>
          </p:cNvCxnSpPr>
          <p:nvPr/>
        </p:nvCxnSpPr>
        <p:spPr>
          <a:xfrm rot="5400000">
            <a:off x="2435878" y="564185"/>
            <a:ext cx="1639667" cy="3146031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肘形接點 23"/>
          <p:cNvCxnSpPr>
            <a:stCxn id="2" idx="2"/>
            <a:endCxn id="6" idx="0"/>
          </p:cNvCxnSpPr>
          <p:nvPr/>
        </p:nvCxnSpPr>
        <p:spPr>
          <a:xfrm rot="16200000" flipH="1">
            <a:off x="5629816" y="516277"/>
            <a:ext cx="1662305" cy="3264484"/>
          </a:xfrm>
          <a:prstGeom prst="bentConnector3">
            <a:avLst>
              <a:gd name="adj1" fmla="val 4936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896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3550" y="922713"/>
            <a:ext cx="4997450" cy="702734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64105" y="1225034"/>
            <a:ext cx="4019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u="sng" dirty="0">
                <a:latin typeface="Arial" pitchFamily="34" charset="0"/>
                <a:cs typeface="Arial" pitchFamily="34" charset="0"/>
              </a:rPr>
              <a:t>__DRV_URT0_IT_Cmd(__STATE__)</a:t>
            </a:r>
            <a:endParaRPr lang="zh-TW" altLang="en-US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64105" y="1938586"/>
            <a:ext cx="157902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DISABLE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ENABLE</a:t>
            </a:r>
            <a:endParaRPr lang="en-US" altLang="zh-TW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448710" y="1938586"/>
            <a:ext cx="564586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1. __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DRV_URT0_IT_Cmd(MW_DISABLE)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2. __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DRV_URT0_IT_Cmd(MW_ENABLE) </a:t>
            </a:r>
            <a:endParaRPr lang="zh-TW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64105" y="3244334"/>
            <a:ext cx="52203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b="1" u="sng" dirty="0">
                <a:latin typeface="Arial" pitchFamily="34" charset="0"/>
                <a:cs typeface="Arial" pitchFamily="34" charset="0"/>
              </a:rPr>
              <a:t>DRV_URT0_DataOrder_Select(__ORDER__)</a:t>
            </a:r>
            <a:endParaRPr lang="zh-TW" altLang="en-US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64105" y="4002912"/>
            <a:ext cx="12875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Selection: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D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ata order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397911" y="4002912"/>
            <a:ext cx="564586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1. __DRV_URT0_DataOrder_Select(UART0_DATA_ORDER_LSB)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2. __DRV_URT0_DataOrder_Select(UART0_DATA_ORDER_MSB) </a:t>
            </a:r>
            <a:endParaRPr lang="zh-TW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橢圓 8"/>
          <p:cNvSpPr/>
          <p:nvPr/>
        </p:nvSpPr>
        <p:spPr>
          <a:xfrm>
            <a:off x="6547831" y="922713"/>
            <a:ext cx="448887" cy="486987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1819779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5530" y="1225034"/>
            <a:ext cx="51776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u="sng" dirty="0">
                <a:latin typeface="Arial" pitchFamily="34" charset="0"/>
                <a:cs typeface="Arial" pitchFamily="34" charset="0"/>
              </a:rPr>
              <a:t>__DRV_URT0_TimerMode_Select(__MODE__)</a:t>
            </a:r>
            <a:endParaRPr lang="zh-TW" altLang="en-US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5530" y="1944935"/>
            <a:ext cx="18165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Selection 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8/16 bit timer mode</a:t>
            </a:r>
          </a:p>
        </p:txBody>
      </p:sp>
      <p:sp>
        <p:nvSpPr>
          <p:cNvPr id="11" name="矩形 10"/>
          <p:cNvSpPr/>
          <p:nvPr/>
        </p:nvSpPr>
        <p:spPr>
          <a:xfrm>
            <a:off x="3625850" y="1944935"/>
            <a:ext cx="6376785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1. __DRV_URT0_TimerMode_Select(S0BRG_8BIT_TIMER_MODE) 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2. __DRV_URT0_TimerMode_Select(S0BRG_16BIT_TIMER_MODE) 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5530" y="3244334"/>
            <a:ext cx="5169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u="sng" dirty="0">
                <a:latin typeface="Arial" pitchFamily="34" charset="0"/>
                <a:cs typeface="Arial" pitchFamily="34" charset="0"/>
              </a:rPr>
              <a:t>__DRV_URT0_BaudRateX2_Select(__TIME__)</a:t>
            </a:r>
            <a:endParaRPr lang="zh-TW" altLang="en-US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35530" y="4002912"/>
            <a:ext cx="1963999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Selection: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Default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baud 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rate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Double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baud rate X1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 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625850" y="3997272"/>
            <a:ext cx="635773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1. __DRV_URT0_BaudRateX2_Select(UART0_DEFAULT_BAUD_RATE)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2. __DRV_URT0_BaudRateX2_Select(UART0_DOUBLE_BAUD_RATE_X1)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endParaRPr lang="zh-TW" alt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359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710" y="242708"/>
            <a:ext cx="4100290" cy="135165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35530" y="1225034"/>
            <a:ext cx="70541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u="sng" dirty="0">
                <a:latin typeface="Arial" pitchFamily="34" charset="0"/>
                <a:cs typeface="Arial" pitchFamily="34" charset="0"/>
              </a:rPr>
              <a:t>__DRV_URT0_BaudRateGeneratorClock_Select(__SOURCE__)</a:t>
            </a:r>
            <a:endParaRPr lang="zh-TW" altLang="en-US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5530" y="1943597"/>
            <a:ext cx="1401346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Selection 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SYSCLK/1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SYSCLK/12</a:t>
            </a:r>
            <a:endParaRPr lang="en-US" altLang="zh-TW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645217" y="1943597"/>
            <a:ext cx="752475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__DRV_URT0_BaudRateGeneratorClock_Select(S0BRG_CLOCK_SOURCE_SYSCLK_DIV_1)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__DRV_URT0_BaudRateGeneratorClock_Select(S0BRG_CLOCK_SOURCE_SYSCLK_DIV_12)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5530" y="3244334"/>
            <a:ext cx="49167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u="sng" dirty="0">
                <a:latin typeface="Arial" pitchFamily="34" charset="0"/>
                <a:cs typeface="Arial" pitchFamily="34" charset="0"/>
              </a:rPr>
              <a:t>__DRV_URT0_S0Control_Cmd(__STATE__)</a:t>
            </a:r>
            <a:endParaRPr lang="zh-TW" altLang="en-US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35530" y="4002912"/>
            <a:ext cx="870751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Disable 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Enable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645217" y="4002911"/>
            <a:ext cx="564586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1. __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DRV_URT0_S0Control_Cmd(MW_ENABLE) </a:t>
            </a:r>
            <a:endParaRPr lang="en-US" altLang="zh-TW" sz="1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2. __DRV_URT0_S0Control_Cmd(MW_DISABLE) </a:t>
            </a:r>
            <a:endParaRPr lang="zh-TW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橢圓 3"/>
          <p:cNvSpPr/>
          <p:nvPr/>
        </p:nvSpPr>
        <p:spPr>
          <a:xfrm>
            <a:off x="6339546" y="864870"/>
            <a:ext cx="457493" cy="32766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2383699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內容版面配置區 3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197" y="56228"/>
            <a:ext cx="5340271" cy="1702695"/>
          </a:xfrm>
        </p:spPr>
      </p:pic>
      <p:sp>
        <p:nvSpPr>
          <p:cNvPr id="2" name="矩形 1"/>
          <p:cNvSpPr/>
          <p:nvPr/>
        </p:nvSpPr>
        <p:spPr>
          <a:xfrm>
            <a:off x="540870" y="1236662"/>
            <a:ext cx="5976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u="sng" dirty="0">
                <a:latin typeface="Arial" pitchFamily="34" charset="0"/>
                <a:cs typeface="Arial" pitchFamily="34" charset="0"/>
              </a:rPr>
              <a:t>__DRV_URT0_RXClockSource_Select(__SOURCE__)</a:t>
            </a:r>
            <a:endParaRPr lang="zh-TW" altLang="en-US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3695" y="1938586"/>
            <a:ext cx="2880853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Selection 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Receive Clock S0BRG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Receive Clock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T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imer or S1BRG </a:t>
            </a:r>
            <a:endParaRPr lang="en-US" altLang="zh-TW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215090" y="1973961"/>
            <a:ext cx="611816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__DRV_URT0_RXClockSource_Select(RECEIVE_CLOCK_S0BRG) </a:t>
            </a:r>
            <a:endParaRPr lang="zh-TW" altLang="en-US" sz="10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000" b="1" dirty="0">
                <a:latin typeface="Arial" pitchFamily="34" charset="0"/>
                <a:cs typeface="Arial" pitchFamily="34" charset="0"/>
              </a:rPr>
              <a:t>DRV_URT0_RXClockSource_Select(RECEIVE_CLOCK_SYSCLK_TIMER_S1BRG) </a:t>
            </a:r>
            <a:endParaRPr lang="zh-TW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53695" y="3244334"/>
            <a:ext cx="59513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u="sng" dirty="0">
                <a:latin typeface="Arial" pitchFamily="34" charset="0"/>
                <a:cs typeface="Arial" pitchFamily="34" charset="0"/>
              </a:rPr>
              <a:t>__DRV_URT0_TXClockSource_Select(__SOURCE__)</a:t>
            </a:r>
            <a:endParaRPr lang="zh-TW" altLang="en-US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53695" y="4002912"/>
            <a:ext cx="2951129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Selection: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Transmit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C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lock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S0BRG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Transmit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C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lock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T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imer or S1BRG </a:t>
            </a:r>
            <a:endParaRPr lang="en-US" altLang="zh-TW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215090" y="4019244"/>
            <a:ext cx="652444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__DRV_URT0_TXClockSource_Select(TRANSMIT_CLOCK_S0BRG)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DRV_URT0_TXClockSource_Select(TRANSMIT_CLOCK_SYSCLK_TIMER_S1BRG)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橢圓 8"/>
          <p:cNvSpPr/>
          <p:nvPr/>
        </p:nvSpPr>
        <p:spPr>
          <a:xfrm>
            <a:off x="7817660" y="723901"/>
            <a:ext cx="465280" cy="431568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  <p:sp>
        <p:nvSpPr>
          <p:cNvPr id="15" name="橢圓 14"/>
          <p:cNvSpPr/>
          <p:nvPr/>
        </p:nvSpPr>
        <p:spPr>
          <a:xfrm>
            <a:off x="7817660" y="1348740"/>
            <a:ext cx="465280" cy="43434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69898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503613" y="852053"/>
            <a:ext cx="8915400" cy="5177685"/>
          </a:xfrm>
        </p:spPr>
        <p:txBody>
          <a:bodyPr/>
          <a:lstStyle/>
          <a:p>
            <a:pPr algn="ctr"/>
            <a:r>
              <a:rPr lang="en-US" altLang="zh-TW" sz="6000" dirty="0" smtClean="0"/>
              <a:t>Serial Port 0</a:t>
            </a:r>
            <a:br>
              <a:rPr lang="en-US" altLang="zh-TW" sz="6000" dirty="0" smtClean="0"/>
            </a:br>
            <a:r>
              <a:rPr lang="en-US" altLang="zh-TW" sz="6000" dirty="0" smtClean="0"/>
              <a:t>Driver Macro List</a:t>
            </a:r>
            <a:endParaRPr lang="zh-TW" altLang="en-US" sz="6000" dirty="0"/>
          </a:p>
        </p:txBody>
      </p:sp>
    </p:spTree>
    <p:extLst>
      <p:ext uri="{BB962C8B-B14F-4D97-AF65-F5344CB8AC3E}">
        <p14:creationId xmlns:p14="http://schemas.microsoft.com/office/powerpoint/2010/main" val="2851959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710" y="420944"/>
            <a:ext cx="4100290" cy="135165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42901" y="1223010"/>
            <a:ext cx="59940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u="sng" dirty="0">
                <a:latin typeface="Arial" pitchFamily="34" charset="0"/>
                <a:cs typeface="Arial" pitchFamily="34" charset="0"/>
              </a:rPr>
              <a:t>__DRV_URT0_BaudRateGenerator_Cmd(__STATE__)</a:t>
            </a:r>
            <a:endParaRPr lang="zh-TW" altLang="en-US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2901" y="1938586"/>
            <a:ext cx="1729515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 :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Disable 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Enable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025834" y="1938586"/>
            <a:ext cx="573796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1. __DRV_URT0_BaudRateGenerator_Cmd(MW_ENABLE)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2. __DRV_URT0_BaudRateGenerator_Cmd(MW_DISABLE)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2901" y="3244334"/>
            <a:ext cx="6408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u="sng" dirty="0">
                <a:latin typeface="Arial" pitchFamily="34" charset="0"/>
                <a:cs typeface="Arial" pitchFamily="34" charset="0"/>
              </a:rPr>
              <a:t>__DRV_URT0_BaudRateReloadReg_Write(__RELOAD__)</a:t>
            </a:r>
            <a:endParaRPr lang="zh-TW" altLang="en-US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42901" y="4002912"/>
            <a:ext cx="27206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Write: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Baud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R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ate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G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enerator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R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eload  </a:t>
            </a:r>
            <a:endParaRPr lang="en-US" altLang="zh-TW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025834" y="4008071"/>
            <a:ext cx="747209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__DRV_URT0_BaudRateReloadReg_Write(S0BRG_BRGRL_2400_1X_12000000_12T)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__DRV_URT0_BaudRateReloadReg_Write(S0BRG_BRGRL_4800_1X_12000000_12T) 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橢圓 3"/>
          <p:cNvSpPr/>
          <p:nvPr/>
        </p:nvSpPr>
        <p:spPr>
          <a:xfrm>
            <a:off x="7132320" y="1036320"/>
            <a:ext cx="365760" cy="37338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橢圓 4"/>
          <p:cNvSpPr/>
          <p:nvPr/>
        </p:nvSpPr>
        <p:spPr>
          <a:xfrm>
            <a:off x="7635240" y="754380"/>
            <a:ext cx="396240" cy="28194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橢圓 11"/>
          <p:cNvSpPr/>
          <p:nvPr/>
        </p:nvSpPr>
        <p:spPr>
          <a:xfrm>
            <a:off x="7635240" y="1409700"/>
            <a:ext cx="396240" cy="28194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4112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7989" y="1225034"/>
            <a:ext cx="555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u="sng" dirty="0">
                <a:latin typeface="Arial" pitchFamily="34" charset="0"/>
                <a:cs typeface="Arial" pitchFamily="34" charset="0"/>
              </a:rPr>
              <a:t>__DRV_URT0_SerialReception_Cmd(__STATE__)</a:t>
            </a:r>
            <a:endParaRPr lang="zh-TW" altLang="en-US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7989" y="1938586"/>
            <a:ext cx="870751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Disable 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Enable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227002" y="1938586"/>
            <a:ext cx="573796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1. __DRV_URT0_SerialReception_Cmd(MW_ENABLE) 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2. __DRV_URT0_SerialReception_Cmd(MW_DISABLE) 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7772" y="3244334"/>
            <a:ext cx="53784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u="sng" dirty="0">
                <a:latin typeface="Arial" pitchFamily="34" charset="0"/>
                <a:cs typeface="Arial" pitchFamily="34" charset="0"/>
              </a:rPr>
              <a:t>__DRV_URT0_BaudRateDiv3_Cmd(__STATE__)</a:t>
            </a:r>
            <a:endParaRPr lang="zh-TW" altLang="en-US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37989" y="4002912"/>
            <a:ext cx="20343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Disable</a:t>
            </a:r>
            <a:endParaRPr lang="en-US" altLang="zh-TW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227002" y="4003507"/>
            <a:ext cx="47282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1. __DRV_URT0_BaudRateDiv3_Cmd(MW_DISABLE) 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14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圖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912" y="4776759"/>
            <a:ext cx="4505954" cy="147658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65229" y="1938586"/>
            <a:ext cx="22558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Disable 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Enable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227002" y="1938586"/>
            <a:ext cx="5285231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1. __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DRV_URT0_BaudRateSysclkDiv4_Cmd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(MW_ENABLE) 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__DRV_URT0_BaudRateSysclkDiv4_Cmd((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MW_DISABLE) 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65229" y="1226346"/>
            <a:ext cx="6109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u="sng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b="1" u="sng" dirty="0" smtClean="0">
                <a:latin typeface="Arial" pitchFamily="34" charset="0"/>
                <a:cs typeface="Arial" pitchFamily="34" charset="0"/>
              </a:rPr>
              <a:t>DRV_URT0_BaudRateSysclkDiv4_Cmd</a:t>
            </a:r>
            <a:r>
              <a:rPr lang="en-US" altLang="zh-TW" b="1" u="sng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65229" y="3269224"/>
            <a:ext cx="5609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b="1" u="sng" dirty="0">
                <a:latin typeface="Arial" pitchFamily="34" charset="0"/>
                <a:cs typeface="Arial" pitchFamily="34" charset="0"/>
              </a:rPr>
              <a:t>DRV_URT0_Block_S0IntFlag_Cmd</a:t>
            </a:r>
            <a:r>
              <a:rPr lang="en-US" altLang="zh-TW" b="1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65229" y="4007318"/>
            <a:ext cx="870751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Disable 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Enable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193032" y="4008302"/>
            <a:ext cx="5285231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1. __DRV_URT0_Block_S0IntFlag_Cmd(MW_ENABLE) 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DRV_URT0_Block_S0IntFlag_Cmd(MW_DISABLE) 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橢圓 11"/>
          <p:cNvSpPr/>
          <p:nvPr/>
        </p:nvSpPr>
        <p:spPr>
          <a:xfrm>
            <a:off x="6623858" y="5178849"/>
            <a:ext cx="374073" cy="361603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1188524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圖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423" y="150096"/>
            <a:ext cx="4505954" cy="147658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49595" y="1233438"/>
            <a:ext cx="51989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b="1" u="sng" dirty="0" smtClean="0">
                <a:latin typeface="Arial" pitchFamily="34" charset="0"/>
                <a:cs typeface="Arial" pitchFamily="34" charset="0"/>
              </a:rPr>
              <a:t>DRV_URT0_TI0toSYSINT_Cmd</a:t>
            </a:r>
            <a:r>
              <a:rPr lang="en-US" altLang="zh-TW" b="1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49595" y="1954009"/>
            <a:ext cx="870751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Disable 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Enable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219325" y="1954236"/>
            <a:ext cx="5285231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1. __DRV_URT0_Block_S0IntFlag_Cmd(MW_ENABLE) 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DRV_URT0_Block_S0IntFlag_Cmd(MW_DISABLE) 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橢圓 11"/>
          <p:cNvSpPr/>
          <p:nvPr/>
        </p:nvSpPr>
        <p:spPr>
          <a:xfrm>
            <a:off x="6700056" y="1052637"/>
            <a:ext cx="374073" cy="361603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  <p:sp>
        <p:nvSpPr>
          <p:cNvPr id="14" name="矩形 13"/>
          <p:cNvSpPr/>
          <p:nvPr/>
        </p:nvSpPr>
        <p:spPr>
          <a:xfrm>
            <a:off x="549595" y="3270250"/>
            <a:ext cx="64073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u="sng" dirty="0">
                <a:latin typeface="Arial" pitchFamily="34" charset="0"/>
                <a:cs typeface="Arial" pitchFamily="34" charset="0"/>
              </a:rPr>
              <a:t>__DRV_URT01_S01MI_PinMux_Select(__RECEPTION__)</a:t>
            </a:r>
            <a:endParaRPr lang="zh-TW" altLang="en-US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49595" y="4039367"/>
            <a:ext cx="14798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Selection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S01MI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Pin MUX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219325" y="4039367"/>
            <a:ext cx="690753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DRV_URT01_S01MI_PinMux_Select(UART0_S0MI_P16_UART1_S1MI_P61)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DRV_URT01_S01MI_PinMux_Select(UART0_S0MI_P33_UART1_S1MI_P47)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426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670" y="42997"/>
            <a:ext cx="4591410" cy="198530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36895" y="1218684"/>
            <a:ext cx="5476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b="1" u="sng" dirty="0">
                <a:latin typeface="Arial" pitchFamily="34" charset="0"/>
                <a:cs typeface="Arial" pitchFamily="34" charset="0"/>
              </a:rPr>
              <a:t>DRV_URT0_Lin_Bus_TxRx_Select</a:t>
            </a:r>
            <a:r>
              <a:rPr lang="en-US" altLang="zh-TW" b="1" dirty="0">
                <a:latin typeface="Arial" pitchFamily="34" charset="0"/>
                <a:cs typeface="Arial" pitchFamily="34" charset="0"/>
              </a:rPr>
              <a:t>(__RXTX__)</a:t>
            </a:r>
            <a:endParaRPr lang="zh-TW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36895" y="1938148"/>
            <a:ext cx="12875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Selection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Lin </a:t>
            </a:r>
            <a:r>
              <a:rPr lang="en-US" altLang="zh-TW" sz="1400" b="1" dirty="0" err="1">
                <a:latin typeface="Arial" pitchFamily="34" charset="0"/>
                <a:cs typeface="Arial" pitchFamily="34" charset="0"/>
              </a:rPr>
              <a:t>TxRx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189030" y="1938148"/>
            <a:ext cx="564937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. __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DRV_URT0_Lin_Bus_TxRx_Select(UART0_LIN_BUS_RX)</a:t>
            </a:r>
            <a:endParaRPr lang="zh-TW" altLang="en-US" sz="1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DRV_URT0_Lin_Bus_TxRx_Select(UART0_LIN_BUS_TX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36895" y="3257550"/>
            <a:ext cx="67516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b="1" u="sng" dirty="0">
                <a:latin typeface="Arial" pitchFamily="34" charset="0"/>
                <a:cs typeface="Arial" pitchFamily="34" charset="0"/>
              </a:rPr>
              <a:t>DRV_URT0_Lin_Bus_BreakLength_Select</a:t>
            </a:r>
            <a:r>
              <a:rPr lang="en-US" altLang="zh-TW" b="1" dirty="0">
                <a:latin typeface="Arial" pitchFamily="34" charset="0"/>
                <a:cs typeface="Arial" pitchFamily="34" charset="0"/>
              </a:rPr>
              <a:t>(__LENGTH__)</a:t>
            </a:r>
            <a:endParaRPr lang="zh-TW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36895" y="4054212"/>
            <a:ext cx="22220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Selection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  <a:endParaRPr lang="en-US" altLang="zh-TW" sz="1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Lin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B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reak Length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Select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222751" y="4054212"/>
            <a:ext cx="657514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.__DRV_URT0_Lin_Bus_BreakLength_Select(UART0_LIN_BUS_BREAK13)</a:t>
            </a:r>
            <a:endParaRPr lang="en-US" altLang="zh-TW" sz="1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2.__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DRV_URT0_Lin_Bus_BreakLength_Select(UART0_LIN_BUS_BREAK16)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橢圓 2"/>
          <p:cNvSpPr/>
          <p:nvPr/>
        </p:nvSpPr>
        <p:spPr>
          <a:xfrm>
            <a:off x="5134482" y="274320"/>
            <a:ext cx="1008624" cy="76133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1039704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內容版面配置區 3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45" y="3654597"/>
            <a:ext cx="5340271" cy="1702695"/>
          </a:xfrm>
        </p:spPr>
      </p:pic>
      <p:sp>
        <p:nvSpPr>
          <p:cNvPr id="5" name="矩形 4"/>
          <p:cNvSpPr/>
          <p:nvPr/>
        </p:nvSpPr>
        <p:spPr>
          <a:xfrm>
            <a:off x="547826" y="1205346"/>
            <a:ext cx="67079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b="1" u="sng" dirty="0">
                <a:latin typeface="Arial" pitchFamily="34" charset="0"/>
                <a:cs typeface="Arial" pitchFamily="34" charset="0"/>
              </a:rPr>
              <a:t>DRV_URT0_Clock_Source_S1BRG_Select</a:t>
            </a:r>
            <a:r>
              <a:rPr lang="en-US" altLang="zh-TW" b="1" dirty="0">
                <a:latin typeface="Arial" pitchFamily="34" charset="0"/>
                <a:cs typeface="Arial" pitchFamily="34" charset="0"/>
              </a:rPr>
              <a:t>(__SOURCE__)</a:t>
            </a:r>
            <a:endParaRPr lang="zh-TW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47826" y="1942579"/>
            <a:ext cx="364192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Selection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Clock Source </a:t>
            </a:r>
          </a:p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S1BRG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Select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007921" y="1942579"/>
            <a:ext cx="697103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altLang="zh-TW" sz="900" b="1" dirty="0">
                <a:latin typeface="Arial" pitchFamily="34" charset="0"/>
                <a:cs typeface="Arial" pitchFamily="34" charset="0"/>
              </a:rPr>
              <a:t>.__DRV_URT0_Clock_Source_S1BRG_Select(TRANSMIT_CLOCK_SOURCE_TIMER1_RECEIVE_CLOCK_SOURCE_TIMER1) </a:t>
            </a:r>
            <a:endParaRPr lang="en-US" altLang="zh-TW" sz="9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altLang="zh-TW" sz="900" b="1" dirty="0">
                <a:latin typeface="Arial" pitchFamily="34" charset="0"/>
                <a:cs typeface="Arial" pitchFamily="34" charset="0"/>
              </a:rPr>
              <a:t>.__DRV_URT0_Clock_Source_S1BRG_Select(TRANSMIT_CLOCK_SOURCE_S1BRG_RECEIVE_CLOCK_SOURCE_S1BRG)</a:t>
            </a:r>
            <a:endParaRPr lang="zh-TW" altLang="en-US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橢圓 3"/>
          <p:cNvSpPr/>
          <p:nvPr/>
        </p:nvSpPr>
        <p:spPr>
          <a:xfrm>
            <a:off x="778436" y="4163583"/>
            <a:ext cx="467995" cy="32004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  <p:sp>
        <p:nvSpPr>
          <p:cNvPr id="24" name="文字方塊 23"/>
          <p:cNvSpPr txBox="1"/>
          <p:nvPr/>
        </p:nvSpPr>
        <p:spPr>
          <a:xfrm>
            <a:off x="4121669" y="5945734"/>
            <a:ext cx="27840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/>
              <a:t>S0BRG Clock Output (S0BRG in 8-bit Timer Mode)</a:t>
            </a:r>
            <a:endParaRPr lang="zh-TW" altLang="zh-TW" sz="1000" dirty="0"/>
          </a:p>
        </p:txBody>
      </p:sp>
    </p:spTree>
    <p:extLst>
      <p:ext uri="{BB962C8B-B14F-4D97-AF65-F5344CB8AC3E}">
        <p14:creationId xmlns:p14="http://schemas.microsoft.com/office/powerpoint/2010/main" val="3878548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圖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564" y="3588538"/>
            <a:ext cx="5568140" cy="1690924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563564" y="1226820"/>
            <a:ext cx="80927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b="1" u="sng" dirty="0">
                <a:latin typeface="Arial" pitchFamily="34" charset="0"/>
                <a:cs typeface="Arial" pitchFamily="34" charset="0"/>
              </a:rPr>
              <a:t>DRV_URT0_Baud_Rate_Generator_Clock_Output_Cmd</a:t>
            </a:r>
            <a:r>
              <a:rPr lang="en-US" altLang="zh-TW" b="1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3564" y="1924585"/>
            <a:ext cx="167698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Disable 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Enable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988311" y="1924585"/>
            <a:ext cx="697102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1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.__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DRV_URT0_Baud_Rate_Generator_Clock_Output_Cmd(MW_DISABLE)</a:t>
            </a:r>
            <a:endParaRPr lang="en-US" altLang="zh-TW" sz="1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.__DRV_URT0_Baud_Rate_Generator_Clock_Output_Cmd(MW_ENABLE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橢圓 16"/>
          <p:cNvSpPr/>
          <p:nvPr/>
        </p:nvSpPr>
        <p:spPr>
          <a:xfrm>
            <a:off x="4609942" y="4587240"/>
            <a:ext cx="609600" cy="32766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  <p:sp>
        <p:nvSpPr>
          <p:cNvPr id="24" name="文字方塊 23"/>
          <p:cNvSpPr txBox="1"/>
          <p:nvPr/>
        </p:nvSpPr>
        <p:spPr>
          <a:xfrm>
            <a:off x="4121669" y="5945734"/>
            <a:ext cx="27840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/>
              <a:t>S0BRG Clock Output (S0BRG in 8-bit Timer Mode)</a:t>
            </a:r>
            <a:endParaRPr lang="zh-TW" altLang="zh-TW" sz="1000" dirty="0"/>
          </a:p>
        </p:txBody>
      </p:sp>
    </p:spTree>
    <p:extLst>
      <p:ext uri="{BB962C8B-B14F-4D97-AF65-F5344CB8AC3E}">
        <p14:creationId xmlns:p14="http://schemas.microsoft.com/office/powerpoint/2010/main" val="190363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45" y="3632990"/>
            <a:ext cx="5510982" cy="175760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55945" y="1239206"/>
            <a:ext cx="69730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b="1" u="sng" dirty="0">
                <a:latin typeface="Arial" pitchFamily="34" charset="0"/>
                <a:cs typeface="Arial" pitchFamily="34" charset="0"/>
              </a:rPr>
              <a:t>DRV_URT0_BaudRateReloadReg16Bit_Write</a:t>
            </a:r>
            <a:r>
              <a:rPr lang="en-US" altLang="zh-TW" b="1" dirty="0">
                <a:latin typeface="Arial" pitchFamily="34" charset="0"/>
                <a:cs typeface="Arial" pitchFamily="34" charset="0"/>
              </a:rPr>
              <a:t>(__RELOAD__)</a:t>
            </a:r>
            <a:endParaRPr lang="zh-TW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55944" y="1961629"/>
            <a:ext cx="167671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zh-TW" b="1" dirty="0" smtClean="0">
                <a:latin typeface="Arial" pitchFamily="34" charset="0"/>
                <a:cs typeface="Arial" pitchFamily="34" charset="0"/>
              </a:rPr>
              <a:t>Write:</a:t>
            </a:r>
          </a:p>
          <a:p>
            <a:r>
              <a:rPr lang="fr-FR" altLang="zh-TW" sz="1200" b="1" dirty="0" smtClean="0">
                <a:latin typeface="Arial" pitchFamily="34" charset="0"/>
                <a:cs typeface="Arial" pitchFamily="34" charset="0"/>
              </a:rPr>
              <a:t>Mode2 </a:t>
            </a:r>
            <a:r>
              <a:rPr lang="fr-FR" altLang="zh-TW" sz="1200" b="1" dirty="0">
                <a:latin typeface="Arial" pitchFamily="34" charset="0"/>
                <a:cs typeface="Arial" pitchFamily="34" charset="0"/>
              </a:rPr>
              <a:t>Pure Timer </a:t>
            </a:r>
            <a:endParaRPr lang="fr-FR" altLang="zh-TW" sz="1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fr-FR" altLang="zh-TW" sz="1200" b="1" dirty="0" smtClean="0">
                <a:latin typeface="Arial" pitchFamily="34" charset="0"/>
                <a:cs typeface="Arial" pitchFamily="34" charset="0"/>
              </a:rPr>
              <a:t>16 </a:t>
            </a:r>
            <a:r>
              <a:rPr lang="fr-FR" altLang="zh-TW" sz="1200" b="1" dirty="0">
                <a:latin typeface="Arial" pitchFamily="34" charset="0"/>
                <a:cs typeface="Arial" pitchFamily="34" charset="0"/>
              </a:rPr>
              <a:t>Bit Reload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982163" y="1961627"/>
            <a:ext cx="585257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. __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DRV_URT0_BaudRateReloadReg16Bit_Write(0)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DRV_URT0_BaudRateReloadReg16Bit_Write(65535)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橢圓 8"/>
          <p:cNvSpPr/>
          <p:nvPr/>
        </p:nvSpPr>
        <p:spPr>
          <a:xfrm>
            <a:off x="2842260" y="3632990"/>
            <a:ext cx="1104900" cy="52245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3878548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083" y="3746536"/>
            <a:ext cx="5510982" cy="1757608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533083" y="1257300"/>
            <a:ext cx="93043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6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600" b="1" u="sng" dirty="0">
                <a:latin typeface="Arial" pitchFamily="34" charset="0"/>
                <a:cs typeface="Arial" pitchFamily="34" charset="0"/>
              </a:rPr>
              <a:t>DRV_URT0_Pure_Timer_Baudrate_Generator_Overflow_to_S0_Interrupt_Cmd</a:t>
            </a:r>
            <a:r>
              <a:rPr lang="en-US" altLang="zh-TW" sz="1600" b="1" dirty="0">
                <a:latin typeface="Arial" pitchFamily="34" charset="0"/>
                <a:cs typeface="Arial" pitchFamily="34" charset="0"/>
              </a:rPr>
              <a:t>(__STATE__)</a:t>
            </a:r>
            <a:endParaRPr lang="zh-TW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33083" y="1989293"/>
            <a:ext cx="21796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Disable </a:t>
            </a:r>
          </a:p>
          <a:p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Enable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538464" y="2050849"/>
            <a:ext cx="736753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1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__DRV_URT0_Pure_Timer_Baudrate_Generator_Overflow_to_S0_Interrupt_Cmd(MW_DISABLE)</a:t>
            </a:r>
            <a:endParaRPr lang="en-US" altLang="zh-TW" sz="1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2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__DRV_URT0_Pure_Timer_Baudrate_Generator_Overflow_to_S0_Interrupt_Cmd(MW_ENABLE)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橢圓 20"/>
          <p:cNvSpPr/>
          <p:nvPr/>
        </p:nvSpPr>
        <p:spPr>
          <a:xfrm>
            <a:off x="4404360" y="3746536"/>
            <a:ext cx="609600" cy="65532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908381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196" y="3843810"/>
            <a:ext cx="5510982" cy="175760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56196" y="1248186"/>
            <a:ext cx="93498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u="sng" dirty="0">
                <a:latin typeface="Arial" pitchFamily="34" charset="0"/>
                <a:cs typeface="Arial" pitchFamily="34" charset="0"/>
              </a:rPr>
              <a:t>__DRV_URT0_Pure_Timer_External_Pin_Trigger_to_S0_Interrupt_Cmd(__STATE__)</a:t>
            </a:r>
            <a:endParaRPr lang="zh-TW" altLang="en-US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56196" y="2015091"/>
            <a:ext cx="870751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Disable 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Enable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881363" y="2015091"/>
            <a:ext cx="7413005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__DRV_URT0_Pure_Timer_External_Pin_Trigger_to_S0_Interrupt_Cmd(MW_DISABLE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__DRV_URT0_Pure_Timer_External_Pin_Trigger_to_S0_Interrupt_Cmd(MW_ENABLE)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橢圓 20"/>
          <p:cNvSpPr/>
          <p:nvPr/>
        </p:nvSpPr>
        <p:spPr>
          <a:xfrm>
            <a:off x="4434840" y="5021714"/>
            <a:ext cx="609600" cy="579704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822013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內容版面配置區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2809322"/>
              </p:ext>
            </p:extLst>
          </p:nvPr>
        </p:nvGraphicFramePr>
        <p:xfrm>
          <a:off x="495300" y="728869"/>
          <a:ext cx="8915400" cy="5350348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842000"/>
                <a:gridCol w="3073400"/>
              </a:tblGrid>
              <a:tr h="356042">
                <a:tc>
                  <a:txBody>
                    <a:bodyPr/>
                    <a:lstStyle/>
                    <a:p>
                      <a:r>
                        <a:rPr lang="en-US" altLang="zh-TW" sz="1800" dirty="0" smtClean="0">
                          <a:latin typeface="Arial" pitchFamily="34" charset="0"/>
                          <a:cs typeface="Arial" pitchFamily="34" charset="0"/>
                        </a:rPr>
                        <a:t>Macro Name</a:t>
                      </a:r>
                      <a:endParaRPr lang="zh-TW" alt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800" dirty="0" smtClean="0">
                          <a:latin typeface="Arial" pitchFamily="34" charset="0"/>
                          <a:cs typeface="Arial" pitchFamily="34" charset="0"/>
                        </a:rPr>
                        <a:t>Macro Brief</a:t>
                      </a:r>
                      <a:endParaRPr lang="zh-TW" alt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__DRV_URT0_IT_Cmd(__STATE__)</a:t>
                      </a: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Interrupt.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__DRV_URT0_DataOrder_Select(__ORDER__)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Data order.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__DRV_URT0_TimerMode_Select(__MODE__)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S0BRG timer mode.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__DRV_URT0_BaudRateX2_Select(__TIME__)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Enhance baud rate.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__DRV_URT0_BaudRateGeneratorClock_Select(__SOURCE__)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S0BRG clock source.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__DRV_URT0_S0Control_Cmd(__STATE__)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S0CR1 access enable.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 __DRV_URT0_RXClockSource_Select(__SOURCE__)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Receive clock.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__DRV_URT0_TXClockSource_Select(__SOURCE__)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Transmit clock.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__DRV_URT0_BaudRateGenerator_Cmd(__STATE__)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S0BRG operation.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__DRV_URT0_BaudRateReloadReg_Write(__RELOAD__)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Baud rate generator reload register.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__DRV_URT0_SerialReception_Cmd(__STATE__)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Reception enable/disable.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__DRV_URT0_BaudRateDiv3_Cmd(__STATE__)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Mode 2 SYSCLK/32 or SYSCLK/64.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__DRV_URT0_Mode_Select(__MODE__)</a:t>
                      </a:r>
                      <a:endParaRPr lang="zh-TW" altLang="en-US" sz="14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Mode select.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Arial" pitchFamily="34" charset="0"/>
                          <a:cs typeface="Arial" pitchFamily="34" charset="0"/>
                        </a:rPr>
                        <a:t>__DRV_URT0_SetSM30(__MODE__)</a:t>
                      </a:r>
                      <a:endParaRPr lang="zh-TW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SFR.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5748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圖片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43" y="3812611"/>
            <a:ext cx="5510982" cy="1757608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555943" y="1248608"/>
            <a:ext cx="93043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600" b="1" u="sng" dirty="0">
                <a:latin typeface="Arial" pitchFamily="34" charset="0"/>
                <a:cs typeface="Arial" pitchFamily="34" charset="0"/>
              </a:rPr>
              <a:t>__DRV_URT0_Pure_Timer_External_Pin_Control_Baudrate_Generator_Cmd(__STATE__)</a:t>
            </a:r>
            <a:endParaRPr lang="zh-TW" altLang="en-US" sz="16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55943" y="2008404"/>
            <a:ext cx="870751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Disable 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Enable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96604" y="2008404"/>
            <a:ext cx="7152271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DRV_URT0_Pure_Timer_External_Pin_Control_Baudrate_Generator_Cmd(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MW_DISABLE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2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 __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DRV_URT0_Pure_Timer_External_Pin_Control_Baudrate_Generator_Cmd(</a:t>
            </a:r>
            <a:r>
              <a:rPr lang="en-US" altLang="zh-TW" sz="1200" b="1" dirty="0">
                <a:latin typeface="Arial" pitchFamily="34" charset="0"/>
                <a:cs typeface="Arial" pitchFamily="34" charset="0"/>
              </a:rPr>
              <a:t>MW_ENABLE</a:t>
            </a:r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altLang="zh-TW" sz="1200" b="1" dirty="0">
              <a:latin typeface="Arial" pitchFamily="34" charset="0"/>
              <a:cs typeface="Arial" pitchFamily="34" charset="0"/>
            </a:endParaRPr>
          </a:p>
          <a:p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橢圓 24"/>
          <p:cNvSpPr/>
          <p:nvPr/>
        </p:nvSpPr>
        <p:spPr>
          <a:xfrm>
            <a:off x="853440" y="4770119"/>
            <a:ext cx="609600" cy="229545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>
              <a:ln>
                <a:solidFill>
                  <a:srgbClr val="0000FF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223539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023" y="3163209"/>
            <a:ext cx="8817570" cy="281217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42023" y="1196340"/>
            <a:ext cx="8234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u="sng" dirty="0">
                <a:latin typeface="Arial" pitchFamily="34" charset="0"/>
                <a:cs typeface="Arial" pitchFamily="34" charset="0"/>
              </a:rPr>
              <a:t>__DRV_URT0_Pure_Timer_External_Pin_Trigger_Level_Cmd(__STATE__)</a:t>
            </a:r>
            <a:endParaRPr lang="zh-TW" altLang="en-US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42023" y="2028303"/>
            <a:ext cx="870751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err="1" smtClean="0">
                <a:latin typeface="Arial" pitchFamily="34" charset="0"/>
                <a:cs typeface="Arial" pitchFamily="34" charset="0"/>
              </a:rPr>
              <a:t>Cmd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Disable 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Enable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018523" y="2027504"/>
            <a:ext cx="7413005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1.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 __DRV_URT0_Pure_Timer_External_Pin_Trigger_Level_Cmd(MW_DISABLE)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1200" b="1" u="sng" dirty="0">
                <a:latin typeface="Arial" pitchFamily="34" charset="0"/>
                <a:cs typeface="Arial" pitchFamily="34" charset="0"/>
              </a:rPr>
              <a:t>__DRV_URT0_Pure_Timer_External_Pin_Trigger_Level_Cmd(MW_ENABLE)</a:t>
            </a:r>
            <a:endParaRPr lang="zh-TW" alt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橢圓 20"/>
          <p:cNvSpPr/>
          <p:nvPr/>
        </p:nvSpPr>
        <p:spPr>
          <a:xfrm>
            <a:off x="866526" y="5396746"/>
            <a:ext cx="609600" cy="579704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3127664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79745" y="958334"/>
            <a:ext cx="23990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u="sng" dirty="0" smtClean="0">
                <a:latin typeface="Arial" pitchFamily="34" charset="0"/>
                <a:cs typeface="Arial" pitchFamily="34" charset="0"/>
              </a:rPr>
              <a:t>DRV_URT0_GetTI0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()</a:t>
            </a:r>
            <a:endParaRPr lang="zh-TW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9744" y="172270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Get:</a:t>
            </a:r>
            <a:endParaRPr lang="en-US" altLang="zh-TW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92569" y="2016809"/>
            <a:ext cx="21034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R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ead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TX 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Interrupt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F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lag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208939" y="1722704"/>
            <a:ext cx="528523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if(DRV_URT0_GetTI0())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{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…………………………………….</a:t>
            </a:r>
            <a:endParaRPr lang="en-US" altLang="zh-TW" sz="14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}</a:t>
            </a:r>
          </a:p>
          <a:p>
            <a:pPr marL="342900" indent="-342900">
              <a:buAutoNum type="arabicPeriod"/>
            </a:pP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79744" y="3429000"/>
            <a:ext cx="56633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u="sng" dirty="0" smtClean="0">
                <a:latin typeface="Arial" pitchFamily="34" charset="0"/>
                <a:cs typeface="Arial" pitchFamily="34" charset="0"/>
              </a:rPr>
              <a:t>DRV_URT0_GetRI0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()</a:t>
            </a:r>
            <a:endParaRPr lang="zh-TW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79744" y="4219293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Get:</a:t>
            </a:r>
            <a:endParaRPr lang="en-US" altLang="zh-TW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92569" y="4547543"/>
            <a:ext cx="21242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R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ead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RX 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Interrupt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F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lag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208938" y="4224033"/>
            <a:ext cx="657514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if(DRV_URT0_GetRI0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())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{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…………………………………….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}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59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79745" y="958334"/>
            <a:ext cx="2591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u="sng" dirty="0" smtClean="0">
                <a:latin typeface="Arial" pitchFamily="34" charset="0"/>
                <a:cs typeface="Arial" pitchFamily="34" charset="0"/>
              </a:rPr>
              <a:t>DRV_URT0_ClearTI0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()</a:t>
            </a:r>
            <a:endParaRPr lang="zh-TW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9744" y="1722704"/>
            <a:ext cx="838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Clear:</a:t>
            </a:r>
            <a:endParaRPr lang="en-US" altLang="zh-TW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92569" y="2026198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C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lear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TX 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Interrupt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F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lag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208939" y="1722704"/>
            <a:ext cx="5285231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DRV_URT0_ClearTI0()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  <a:p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79744" y="3429000"/>
            <a:ext cx="56633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u="sng" dirty="0" smtClean="0">
                <a:latin typeface="Arial" pitchFamily="34" charset="0"/>
                <a:cs typeface="Arial" pitchFamily="34" charset="0"/>
              </a:rPr>
              <a:t>DRV_URT0_ClearRI0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()</a:t>
            </a:r>
            <a:endParaRPr lang="zh-TW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79744" y="4219293"/>
            <a:ext cx="838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Clear:</a:t>
            </a:r>
            <a:endParaRPr lang="en-US" altLang="zh-TW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9745" y="4535416"/>
            <a:ext cx="21355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C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lear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RX 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Interrupt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F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lag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208938" y="4224033"/>
            <a:ext cx="65751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DRV_URT0_ClearRI0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()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937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79745" y="958334"/>
            <a:ext cx="2860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u="sng" dirty="0" smtClean="0">
                <a:latin typeface="Arial" pitchFamily="34" charset="0"/>
                <a:cs typeface="Arial" pitchFamily="34" charset="0"/>
              </a:rPr>
              <a:t>DRV_URT0_ClearSM20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()</a:t>
            </a:r>
            <a:endParaRPr lang="zh-TW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9744" y="1722704"/>
            <a:ext cx="838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Clear:</a:t>
            </a:r>
            <a:endParaRPr lang="en-US" altLang="zh-TW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9745" y="2016809"/>
            <a:ext cx="21419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Disable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SM20 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Function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208939" y="1722704"/>
            <a:ext cx="5285231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DRV_URT0_ClearSM20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()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  <a:p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79745" y="3429000"/>
            <a:ext cx="27130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u="sng" dirty="0" smtClean="0">
                <a:latin typeface="Arial" pitchFamily="34" charset="0"/>
                <a:cs typeface="Arial" pitchFamily="34" charset="0"/>
              </a:rPr>
              <a:t>DRV_URT0_SetSM20()</a:t>
            </a:r>
            <a:endParaRPr lang="zh-TW" altLang="en-US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79744" y="4219293"/>
            <a:ext cx="6206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S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et:</a:t>
            </a:r>
            <a:endParaRPr lang="en-US" altLang="zh-TW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9745" y="4516420"/>
            <a:ext cx="196239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A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utomatic Address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Recognition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Feature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in Modes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2 and 3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208938" y="4224033"/>
            <a:ext cx="65751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DRV_URT0_SetSM20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()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圖片 9" descr="zS0ADDR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345" y="105698"/>
            <a:ext cx="5753735" cy="184086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矩形 10"/>
          <p:cNvSpPr/>
          <p:nvPr/>
        </p:nvSpPr>
        <p:spPr>
          <a:xfrm>
            <a:off x="4430712" y="2324586"/>
            <a:ext cx="4953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TW" sz="1200" i="1" dirty="0">
                <a:latin typeface="Arial" pitchFamily="34" charset="0"/>
                <a:cs typeface="Arial" pitchFamily="34" charset="0"/>
              </a:rPr>
              <a:t>Note:</a:t>
            </a:r>
            <a:endParaRPr lang="zh-TW" altLang="zh-TW" sz="1200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i="1" dirty="0">
                <a:latin typeface="Arial" pitchFamily="34" charset="0"/>
                <a:cs typeface="Arial" pitchFamily="34" charset="0"/>
              </a:rPr>
              <a:t>(1) After address matching (</a:t>
            </a:r>
            <a:r>
              <a:rPr lang="en-US" altLang="zh-TW" sz="1200" i="1" dirty="0" err="1">
                <a:latin typeface="Arial" pitchFamily="34" charset="0"/>
                <a:cs typeface="Arial" pitchFamily="34" charset="0"/>
              </a:rPr>
              <a:t>addr_match</a:t>
            </a:r>
            <a:r>
              <a:rPr lang="en-US" altLang="zh-TW" sz="1200" i="1" dirty="0">
                <a:latin typeface="Arial" pitchFamily="34" charset="0"/>
                <a:cs typeface="Arial" pitchFamily="34" charset="0"/>
              </a:rPr>
              <a:t>=1), Clear SM20 to receive data bytes</a:t>
            </a:r>
            <a:endParaRPr lang="zh-TW" altLang="zh-TW" sz="1200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200" i="1" dirty="0">
                <a:latin typeface="Arial" pitchFamily="34" charset="0"/>
                <a:cs typeface="Arial" pitchFamily="34" charset="0"/>
              </a:rPr>
              <a:t>(2) After all data bytes have been received, Set SM20 to wait for next address.</a:t>
            </a:r>
            <a:endParaRPr lang="zh-TW" altLang="zh-TW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橢圓 1"/>
          <p:cNvSpPr/>
          <p:nvPr/>
        </p:nvSpPr>
        <p:spPr>
          <a:xfrm>
            <a:off x="6606540" y="762000"/>
            <a:ext cx="502920" cy="49530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449029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圖片 11" descr="S0PC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751" y="64571"/>
            <a:ext cx="5088890" cy="17875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矩形 4"/>
          <p:cNvSpPr/>
          <p:nvPr/>
        </p:nvSpPr>
        <p:spPr>
          <a:xfrm>
            <a:off x="479745" y="958334"/>
            <a:ext cx="46603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u="sng" dirty="0">
                <a:latin typeface="Arial" pitchFamily="34" charset="0"/>
                <a:cs typeface="Arial" pitchFamily="34" charset="0"/>
              </a:rPr>
              <a:t>DRV_URT0_SetSADDR(uint8_t</a:t>
            </a:r>
            <a:r>
              <a:rPr lang="en-US" altLang="zh-TW" b="1" dirty="0">
                <a:latin typeface="Arial" pitchFamily="34" charset="0"/>
                <a:cs typeface="Arial" pitchFamily="34" charset="0"/>
              </a:rPr>
              <a:t> Address )</a:t>
            </a:r>
            <a:endParaRPr lang="zh-TW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9744" y="1722704"/>
            <a:ext cx="6206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Set:</a:t>
            </a:r>
            <a:endParaRPr lang="en-US" altLang="zh-TW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9745" y="2036762"/>
            <a:ext cx="17745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Set 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Address 0~255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208938" y="1770588"/>
            <a:ext cx="237906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DRV_URT0_SetSADDR(0)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  <a:p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79744" y="3429000"/>
            <a:ext cx="49152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u="sng" dirty="0">
                <a:latin typeface="Arial" pitchFamily="34" charset="0"/>
                <a:cs typeface="Arial" pitchFamily="34" charset="0"/>
              </a:rPr>
              <a:t>DRV_URT0_SetSADEN(uint8_t</a:t>
            </a:r>
            <a:r>
              <a:rPr lang="en-US" altLang="zh-TW" b="1" dirty="0">
                <a:latin typeface="Arial" pitchFamily="34" charset="0"/>
                <a:cs typeface="Arial" pitchFamily="34" charset="0"/>
              </a:rPr>
              <a:t> Address )</a:t>
            </a:r>
            <a:endParaRPr lang="zh-TW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79744" y="4219293"/>
            <a:ext cx="6206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S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et:</a:t>
            </a:r>
            <a:endParaRPr lang="en-US" altLang="zh-TW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9744" y="4510716"/>
            <a:ext cx="16946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Set 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SADEN 0~255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208938" y="4224033"/>
            <a:ext cx="24489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DRV_URT0_SetSADEN(0)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6374508"/>
              </p:ext>
            </p:extLst>
          </p:nvPr>
        </p:nvGraphicFramePr>
        <p:xfrm>
          <a:off x="4977996" y="2806204"/>
          <a:ext cx="3870960" cy="6096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{3B4B98B0-60AC-42C2-AFA5-B58CD77FA1E5}</a:tableStyleId>
              </a:tblPr>
              <a:tblGrid>
                <a:gridCol w="1980565"/>
                <a:gridCol w="189039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Slave 0</a:t>
                      </a:r>
                      <a:endParaRPr lang="zh-TW" sz="10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SADDR = 1100 0000</a:t>
                      </a:r>
                      <a:endParaRPr lang="zh-TW" sz="10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SADEN = 1111 1101</a:t>
                      </a:r>
                      <a:endParaRPr lang="zh-TW" sz="10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Given = 1100 00X0</a:t>
                      </a:r>
                      <a:endParaRPr lang="zh-TW" sz="1000" kern="1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Slave 1</a:t>
                      </a:r>
                      <a:endParaRPr lang="zh-TW" sz="10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SADDR = 1100 0000</a:t>
                      </a:r>
                      <a:endParaRPr lang="zh-TW" sz="10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SADEN = 1111 1110</a:t>
                      </a:r>
                      <a:endParaRPr lang="zh-TW" sz="10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Given = 1100 000X</a:t>
                      </a:r>
                      <a:endParaRPr lang="zh-TW" sz="1000" kern="1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4931641" y="2344539"/>
            <a:ext cx="4953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TW" sz="1200" dirty="0"/>
              <a:t>In the above example SADDR is the same and the SADEN data is used to differentiate between the two slaves.</a:t>
            </a:r>
            <a:endParaRPr lang="zh-TW" altLang="en-US" sz="1200" dirty="0"/>
          </a:p>
        </p:txBody>
      </p:sp>
      <p:sp>
        <p:nvSpPr>
          <p:cNvPr id="9" name="矩形 8"/>
          <p:cNvSpPr/>
          <p:nvPr/>
        </p:nvSpPr>
        <p:spPr>
          <a:xfrm>
            <a:off x="4931641" y="4233717"/>
            <a:ext cx="4953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TW" sz="1200" dirty="0"/>
              <a:t>In the above example the differentiation among the 3 slaves</a:t>
            </a:r>
            <a:endParaRPr lang="zh-TW" altLang="en-US" sz="1200" dirty="0"/>
          </a:p>
        </p:txBody>
      </p:sp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800301"/>
              </p:ext>
            </p:extLst>
          </p:nvPr>
        </p:nvGraphicFramePr>
        <p:xfrm>
          <a:off x="4931641" y="4818493"/>
          <a:ext cx="5020945" cy="6096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{3B4B98B0-60AC-42C2-AFA5-B58CD77FA1E5}</a:tableStyleId>
              </a:tblPr>
              <a:tblGrid>
                <a:gridCol w="1753480"/>
                <a:gridCol w="1673648"/>
                <a:gridCol w="1593817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Slave 0</a:t>
                      </a:r>
                      <a:endParaRPr lang="zh-TW" sz="10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SADDR = 1100 0000</a:t>
                      </a:r>
                      <a:endParaRPr lang="zh-TW" sz="10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SADEN = 1111 1001</a:t>
                      </a:r>
                      <a:endParaRPr lang="zh-TW" sz="10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Given = 1100 0XX0</a:t>
                      </a:r>
                      <a:endParaRPr lang="zh-TW" sz="1000" kern="1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Slave 1</a:t>
                      </a:r>
                      <a:endParaRPr lang="zh-TW" sz="10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SADDR = 1110 0000</a:t>
                      </a:r>
                      <a:endParaRPr lang="zh-TW" sz="10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SADEN = 1111 1010</a:t>
                      </a:r>
                      <a:endParaRPr lang="zh-TW" sz="10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Given = 1110 0X0X</a:t>
                      </a:r>
                      <a:endParaRPr lang="zh-TW" sz="1000" kern="1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Slave 2</a:t>
                      </a:r>
                      <a:endParaRPr lang="zh-TW" sz="10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SADDR = 1110 0000</a:t>
                      </a:r>
                      <a:endParaRPr lang="zh-TW" sz="10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SADEN = 1111 1100</a:t>
                      </a:r>
                      <a:endParaRPr lang="zh-TW" sz="10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</a:rPr>
                        <a:t>Given = 1110 00XX</a:t>
                      </a:r>
                      <a:endParaRPr lang="zh-TW" sz="1000" kern="100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8881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79745" y="958334"/>
            <a:ext cx="3181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u="sng" dirty="0" smtClean="0">
                <a:latin typeface="Arial" pitchFamily="34" charset="0"/>
                <a:cs typeface="Arial" pitchFamily="34" charset="0"/>
              </a:rPr>
              <a:t>DRV_URT0_SetTXData9th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()</a:t>
            </a:r>
            <a:endParaRPr lang="zh-TW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9744" y="1722704"/>
            <a:ext cx="6206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Set:</a:t>
            </a:r>
            <a:endParaRPr lang="en-US" altLang="zh-TW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9745" y="2016808"/>
            <a:ext cx="14219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T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ransfer 9</a:t>
            </a:r>
            <a:r>
              <a:rPr lang="en-US" altLang="zh-TW" sz="1400" b="1" baseline="30000" dirty="0" smtClean="0">
                <a:latin typeface="Arial" pitchFamily="34" charset="0"/>
                <a:cs typeface="Arial" pitchFamily="34" charset="0"/>
              </a:rPr>
              <a:t>th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 bit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208938" y="1770588"/>
            <a:ext cx="272831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DRV_URT0_SetTXData9th()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  <a:p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79744" y="3429000"/>
            <a:ext cx="56633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u="sng" dirty="0" smtClean="0">
                <a:latin typeface="Arial" pitchFamily="34" charset="0"/>
                <a:cs typeface="Arial" pitchFamily="34" charset="0"/>
              </a:rPr>
              <a:t>DRV_URT0_ClearTXData9th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()</a:t>
            </a:r>
            <a:endParaRPr lang="zh-TW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79744" y="4219293"/>
            <a:ext cx="838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Clear:</a:t>
            </a:r>
            <a:endParaRPr lang="en-US" altLang="zh-TW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9744" y="4540465"/>
            <a:ext cx="14219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T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ransfer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9</a:t>
            </a:r>
            <a:r>
              <a:rPr lang="en-US" altLang="zh-TW" sz="1400" b="1" baseline="30000" dirty="0">
                <a:latin typeface="Arial" pitchFamily="34" charset="0"/>
                <a:cs typeface="Arial" pitchFamily="34" charset="0"/>
              </a:rPr>
              <a:t>th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 bit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208938" y="4263467"/>
            <a:ext cx="315376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DRV_URT0_ClearTXData9th()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  <a:p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624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79745" y="958334"/>
            <a:ext cx="3232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u="sng" dirty="0" smtClean="0">
                <a:latin typeface="Arial" pitchFamily="34" charset="0"/>
                <a:cs typeface="Arial" pitchFamily="34" charset="0"/>
              </a:rPr>
              <a:t>DRV_URT0_GetRXData9th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()</a:t>
            </a:r>
            <a:endParaRPr lang="zh-TW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9744" y="172270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G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et:</a:t>
            </a:r>
            <a:endParaRPr lang="en-US" altLang="zh-TW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9745" y="2016808"/>
            <a:ext cx="13917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R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eceive 9</a:t>
            </a:r>
            <a:r>
              <a:rPr lang="en-US" altLang="zh-TW" sz="1400" b="1" baseline="30000" dirty="0" smtClean="0">
                <a:latin typeface="Arial" pitchFamily="34" charset="0"/>
                <a:cs typeface="Arial" pitchFamily="34" charset="0"/>
              </a:rPr>
              <a:t>th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 bit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208938" y="1770588"/>
            <a:ext cx="314106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Temp=DRV_URT0_GetRXData9th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()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  <a:p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79744" y="3429000"/>
            <a:ext cx="47971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u="sng" dirty="0">
                <a:latin typeface="Arial" pitchFamily="34" charset="0"/>
                <a:cs typeface="Arial" pitchFamily="34" charset="0"/>
              </a:rPr>
              <a:t>DRV_URT0_SendTXData(uint8_t</a:t>
            </a:r>
            <a:r>
              <a:rPr lang="en-US" altLang="zh-TW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zh-TW" b="1" dirty="0" err="1">
                <a:latin typeface="Arial" pitchFamily="34" charset="0"/>
                <a:cs typeface="Arial" pitchFamily="34" charset="0"/>
              </a:rPr>
              <a:t>TXData</a:t>
            </a:r>
            <a:r>
              <a:rPr lang="en-US" altLang="zh-TW" b="1" dirty="0">
                <a:latin typeface="Arial" pitchFamily="34" charset="0"/>
                <a:cs typeface="Arial" pitchFamily="34" charset="0"/>
              </a:rPr>
              <a:t>)</a:t>
            </a:r>
            <a:endParaRPr lang="zh-TW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79744" y="4219293"/>
            <a:ext cx="825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Send:</a:t>
            </a:r>
            <a:endParaRPr lang="en-US" altLang="zh-TW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9744" y="4540464"/>
            <a:ext cx="18146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T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ransfer Data(byte)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208938" y="4263467"/>
            <a:ext cx="29378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DRV_URT0_SendTXData(255)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15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79745" y="958334"/>
            <a:ext cx="3373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DRV_URT0_ReceiveRXData()</a:t>
            </a:r>
            <a:endParaRPr lang="zh-TW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9744" y="1722704"/>
            <a:ext cx="1133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Receive:</a:t>
            </a:r>
            <a:endParaRPr lang="en-US" altLang="zh-TW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9745" y="2016808"/>
            <a:ext cx="17844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R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eceive Data(byte)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208938" y="1770588"/>
            <a:ext cx="336966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Temp=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DRV_URT0_ReceiveRXData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()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  <a:p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79744" y="3429000"/>
            <a:ext cx="41588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DRV_URT0_SetSyncBreakFlag()</a:t>
            </a:r>
            <a:endParaRPr lang="zh-TW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79744" y="4219293"/>
            <a:ext cx="6206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S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et:</a:t>
            </a:r>
            <a:endParaRPr lang="en-US" altLang="zh-TW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9744" y="4540464"/>
            <a:ext cx="22429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L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in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S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et Sync-Break-Flag</a:t>
            </a:r>
          </a:p>
        </p:txBody>
      </p:sp>
      <p:sp>
        <p:nvSpPr>
          <p:cNvPr id="19" name="矩形 18"/>
          <p:cNvSpPr/>
          <p:nvPr/>
        </p:nvSpPr>
        <p:spPr>
          <a:xfrm>
            <a:off x="3208938" y="4263467"/>
            <a:ext cx="32363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DRV_URT0_SetSyncBreakFlag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()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893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79745" y="958334"/>
            <a:ext cx="3732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u="sng" dirty="0" smtClean="0">
                <a:latin typeface="Arial" pitchFamily="34" charset="0"/>
                <a:cs typeface="Arial" pitchFamily="34" charset="0"/>
              </a:rPr>
              <a:t>DRV_URT0_GetSyncBreakFlag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()</a:t>
            </a:r>
            <a:endParaRPr lang="zh-TW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9744" y="172270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Get:</a:t>
            </a:r>
            <a:endParaRPr lang="en-US" altLang="zh-TW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9745" y="2016808"/>
            <a:ext cx="24016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L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in Read Sync-Break-Flag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184808" y="1770588"/>
            <a:ext cx="387350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If(DRV_URT0_GetSyncBreakFlag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())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{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………………………..</a:t>
            </a:r>
            <a:endParaRPr lang="en-US" altLang="zh-TW" sz="14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}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79744" y="3429000"/>
            <a:ext cx="41588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u="sng" dirty="0" smtClean="0">
                <a:latin typeface="Arial" pitchFamily="34" charset="0"/>
                <a:cs typeface="Arial" pitchFamily="34" charset="0"/>
              </a:rPr>
              <a:t>DRV_URT0_SetSyncBreak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()</a:t>
            </a:r>
            <a:endParaRPr lang="zh-TW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79744" y="4219293"/>
            <a:ext cx="6206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S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et:</a:t>
            </a:r>
            <a:endParaRPr lang="en-US" altLang="zh-TW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9744" y="4540464"/>
            <a:ext cx="5065810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L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in sync-break(SYNC0).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If set in master mode, </a:t>
            </a:r>
            <a:endParaRPr lang="en-US" altLang="zh-TW" sz="1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next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writing S0BUF will send a Sync-Break on LIN bus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If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set in slave mode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LIN interface engine will wait to receive a 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Sync-Break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and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Auto cleared when Sync-Break is sent 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or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received 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.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184808" y="4263467"/>
            <a:ext cx="30267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DRV_URT0_SetSyncBreakFlag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()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517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內容版面配置區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5415771"/>
              </p:ext>
            </p:extLst>
          </p:nvPr>
        </p:nvGraphicFramePr>
        <p:xfrm>
          <a:off x="495300" y="728869"/>
          <a:ext cx="8915400" cy="534063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842000"/>
                <a:gridCol w="3073400"/>
              </a:tblGrid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Macro Name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Macro Brief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 smtClean="0">
                          <a:latin typeface="Arial" pitchFamily="34" charset="0"/>
                          <a:cs typeface="Arial" pitchFamily="34" charset="0"/>
                        </a:rPr>
                        <a:t>__DRV_URT0_SetSM00(__MODE__)</a:t>
                      </a:r>
                      <a:endParaRPr lang="zh-TW" altLang="en-US" sz="10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SFR.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Arial" pitchFamily="34" charset="0"/>
                          <a:cs typeface="Arial" pitchFamily="34" charset="0"/>
                        </a:rPr>
                        <a:t>__DRV_URT0_SetSM10(__MODE__)</a:t>
                      </a:r>
                      <a:endParaRPr lang="zh-TW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SFR.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__DRV_URT0_PinMux_Select(__RXTX__)</a:t>
                      </a:r>
                      <a:endParaRPr lang="zh-TW" altLang="en-US" sz="14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Pin </a:t>
                      </a:r>
                      <a:r>
                        <a:rPr lang="en-US" altLang="zh-TW" sz="1400" dirty="0" err="1" smtClean="0">
                          <a:latin typeface="Arial" pitchFamily="34" charset="0"/>
                          <a:cs typeface="Arial" pitchFamily="34" charset="0"/>
                        </a:rPr>
                        <a:t>config</a:t>
                      </a: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Arial" pitchFamily="34" charset="0"/>
                          <a:cs typeface="Arial" pitchFamily="34" charset="0"/>
                        </a:rPr>
                        <a:t>__DRV_URT0_SetS0PS1(__RXTX__)</a:t>
                      </a:r>
                      <a:endParaRPr lang="zh-TW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SFR.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Arial" pitchFamily="34" charset="0"/>
                          <a:cs typeface="Arial" pitchFamily="34" charset="0"/>
                        </a:rPr>
                        <a:t>__DRV_URT0_SetS0PS0(__RXTX__)</a:t>
                      </a:r>
                      <a:endParaRPr lang="zh-TW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SFR.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__DRV_URT0_BaudRateX2X4_Select(__TIME__)</a:t>
                      </a:r>
                      <a:endParaRPr lang="zh-TW" altLang="en-US" sz="14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S0BRG enhance baud rate.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Arial" pitchFamily="34" charset="0"/>
                          <a:cs typeface="Arial" pitchFamily="34" charset="0"/>
                        </a:rPr>
                        <a:t>__DRV_URT0_SetSMOD2(__TIME__)</a:t>
                      </a:r>
                      <a:endParaRPr lang="zh-TW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SFR.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Arial" pitchFamily="34" charset="0"/>
                          <a:cs typeface="Arial" pitchFamily="34" charset="0"/>
                        </a:rPr>
                        <a:t>__DRV_URT0_SetSMOD1(__TIME__)</a:t>
                      </a:r>
                      <a:endParaRPr lang="zh-TW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SFR.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__DRV_URT01_S01MI_PinMux_Select(__RECEPTION__)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UART01 S01MI</a:t>
                      </a:r>
                      <a:r>
                        <a:rPr lang="en-US" altLang="zh-TW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altLang="zh-TW" sz="1400" dirty="0" err="1" smtClean="0">
                          <a:latin typeface="Arial" pitchFamily="34" charset="0"/>
                          <a:cs typeface="Arial" pitchFamily="34" charset="0"/>
                        </a:rPr>
                        <a:t>PinMux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__DRV_URT0_Block_S0IntFlag_Cmd(__STATE__)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Block TI0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__DRV_URT0_TI0toSYSINT_Cmd(__STATE__)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TI0 to system flag interrupt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__DRV_URT0_Lin_Bus_TxRx_Select(__RXTX__)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Lin </a:t>
                      </a:r>
                      <a:r>
                        <a:rPr lang="en-US" altLang="zh-TW" sz="1400" dirty="0" err="1" smtClean="0">
                          <a:latin typeface="Arial" pitchFamily="34" charset="0"/>
                          <a:cs typeface="Arial" pitchFamily="34" charset="0"/>
                        </a:rPr>
                        <a:t>TxRx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__DRV_URT0_Lin_Bus_BreakLength_Select(__LENGTH__)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Lin break length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__DRV_URT0_BaudRateSysclkDiv4_Cmd(__STATE__)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Mode 4 SYSCLK/4,SYSCLK/12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4833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79745" y="958334"/>
            <a:ext cx="3258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u="sng" dirty="0" smtClean="0">
                <a:latin typeface="Arial" pitchFamily="34" charset="0"/>
                <a:cs typeface="Arial" pitchFamily="34" charset="0"/>
              </a:rPr>
              <a:t>DRV_URT0_GetSyncBreak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()</a:t>
            </a:r>
            <a:endParaRPr lang="zh-TW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9744" y="172270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Get:</a:t>
            </a:r>
            <a:endParaRPr lang="en-US" altLang="zh-TW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9745" y="2016808"/>
            <a:ext cx="26933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L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in Read Sync-Break(SYNC0)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236878" y="1770588"/>
            <a:ext cx="387350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If(DRV_URT0_GetSyncBreak())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{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………………………..</a:t>
            </a:r>
            <a:endParaRPr lang="en-US" altLang="zh-TW" sz="14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}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79744" y="3429000"/>
            <a:ext cx="41588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u="sng" dirty="0" smtClean="0">
                <a:latin typeface="Arial" pitchFamily="34" charset="0"/>
                <a:cs typeface="Arial" pitchFamily="34" charset="0"/>
              </a:rPr>
              <a:t>DRV_URT0_SetAutoBaudRate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()</a:t>
            </a:r>
            <a:endParaRPr lang="zh-TW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79744" y="4219293"/>
            <a:ext cx="6206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S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et:</a:t>
            </a:r>
            <a:endParaRPr lang="en-US" altLang="zh-TW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9744" y="4540464"/>
            <a:ext cx="25403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L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in Auto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B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aud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R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ate(ATBR0)</a:t>
            </a:r>
          </a:p>
        </p:txBody>
      </p:sp>
      <p:sp>
        <p:nvSpPr>
          <p:cNvPr id="19" name="矩形 18"/>
          <p:cNvSpPr/>
          <p:nvPr/>
        </p:nvSpPr>
        <p:spPr>
          <a:xfrm>
            <a:off x="3236878" y="4221910"/>
            <a:ext cx="256840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DRV_URT0_SetAutoBaudRate()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536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79745" y="958334"/>
            <a:ext cx="31428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u="sng" dirty="0" smtClean="0">
                <a:latin typeface="Arial" pitchFamily="34" charset="0"/>
                <a:cs typeface="Arial" pitchFamily="34" charset="0"/>
              </a:rPr>
              <a:t>DRV_URT0_GetBaudRate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()</a:t>
            </a:r>
            <a:endParaRPr lang="zh-TW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9744" y="172270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Get:</a:t>
            </a:r>
            <a:endParaRPr lang="en-US" altLang="zh-TW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9745" y="2016808"/>
            <a:ext cx="14173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G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et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B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aud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R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ate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208938" y="1770588"/>
            <a:ext cx="38735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T</a:t>
            </a: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Temp=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DRV_URT0_GetBaudRate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()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79744" y="3429000"/>
            <a:ext cx="41588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u="sng" dirty="0" smtClean="0">
                <a:latin typeface="Arial" pitchFamily="34" charset="0"/>
                <a:cs typeface="Arial" pitchFamily="34" charset="0"/>
              </a:rPr>
              <a:t>DRV_URT0_SetTransmitErrorFlag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()</a:t>
            </a:r>
            <a:endParaRPr lang="zh-TW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79744" y="4219293"/>
            <a:ext cx="6206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latin typeface="Arial" pitchFamily="34" charset="0"/>
                <a:cs typeface="Arial" pitchFamily="34" charset="0"/>
              </a:rPr>
              <a:t>S</a:t>
            </a:r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et:</a:t>
            </a:r>
            <a:endParaRPr lang="en-US" altLang="zh-TW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9744" y="4540464"/>
            <a:ext cx="2175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L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in Transmit-Error-Flag</a:t>
            </a:r>
          </a:p>
          <a:p>
            <a:endParaRPr lang="en-US" altLang="zh-TW" sz="1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208938" y="4263467"/>
            <a:ext cx="256840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DRV_URT0_SetAutoBaudRate()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5335" y="77391"/>
            <a:ext cx="5557058" cy="2014645"/>
          </a:xfrm>
          <a:prstGeom prst="rect">
            <a:avLst/>
          </a:prstGeom>
        </p:spPr>
      </p:pic>
      <p:sp>
        <p:nvSpPr>
          <p:cNvPr id="3" name="橢圓 2"/>
          <p:cNvSpPr/>
          <p:nvPr/>
        </p:nvSpPr>
        <p:spPr>
          <a:xfrm>
            <a:off x="5361709" y="257695"/>
            <a:ext cx="822960" cy="700639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371037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79745" y="958334"/>
            <a:ext cx="40662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u="sng" dirty="0" smtClean="0">
                <a:latin typeface="Arial" pitchFamily="34" charset="0"/>
                <a:cs typeface="Arial" pitchFamily="34" charset="0"/>
              </a:rPr>
              <a:t>DRV_URT0_GetTransmitErrorFlag()</a:t>
            </a:r>
            <a:endParaRPr lang="zh-TW" altLang="en-US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9744" y="172270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Get:</a:t>
            </a:r>
            <a:endParaRPr lang="en-US" altLang="zh-TW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9745" y="2016808"/>
            <a:ext cx="21753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L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in Transmit-Error-Flag</a:t>
            </a:r>
            <a:endParaRPr lang="zh-TW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208938" y="1770588"/>
            <a:ext cx="478790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latin typeface="Arial" pitchFamily="34" charset="0"/>
                <a:cs typeface="Arial" pitchFamily="34" charset="0"/>
              </a:rPr>
              <a:t>Example:    </a:t>
            </a:r>
            <a:endParaRPr lang="en-US" altLang="zh-TW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If(DRV_URT0_GetTransmitErrorFlag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())</a:t>
            </a:r>
            <a:endParaRPr lang="en-US" altLang="zh-TW" sz="14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{</a:t>
            </a:r>
            <a:endParaRPr lang="en-US" altLang="zh-TW" sz="1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…………………………</a:t>
            </a:r>
            <a:endParaRPr lang="en-US" altLang="zh-TW" sz="1400" b="1" dirty="0">
              <a:latin typeface="Arial" pitchFamily="34" charset="0"/>
              <a:cs typeface="Arial" pitchFamily="34" charset="0"/>
            </a:endParaRPr>
          </a:p>
          <a:p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}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974" y="1"/>
            <a:ext cx="4453848" cy="2016808"/>
          </a:xfrm>
          <a:prstGeom prst="rect">
            <a:avLst/>
          </a:prstGeom>
        </p:spPr>
      </p:pic>
      <p:sp>
        <p:nvSpPr>
          <p:cNvPr id="2" name="橢圓 1"/>
          <p:cNvSpPr/>
          <p:nvPr/>
        </p:nvSpPr>
        <p:spPr>
          <a:xfrm>
            <a:off x="5661660" y="1219200"/>
            <a:ext cx="1203960" cy="551388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229664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49370" y="1036638"/>
            <a:ext cx="9286875" cy="762000"/>
          </a:xfrm>
        </p:spPr>
        <p:txBody>
          <a:bodyPr/>
          <a:lstStyle/>
          <a:p>
            <a:pPr algn="ctr"/>
            <a:endParaRPr lang="en-US" altLang="zh-TW" dirty="0"/>
          </a:p>
        </p:txBody>
      </p:sp>
      <p:sp>
        <p:nvSpPr>
          <p:cNvPr id="29699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6694" y="2127251"/>
            <a:ext cx="9266238" cy="3705225"/>
          </a:xfrm>
        </p:spPr>
        <p:txBody>
          <a:bodyPr vert="horz" wrap="square" lIns="91440" tIns="0" rIns="91440" bIns="0" numCol="1" rtlCol="0" anchor="t" anchorCtr="0" compatLnSpc="1">
            <a:prstTxWarp prst="textNoShape">
              <a:avLst/>
            </a:prstTxWarp>
          </a:bodyPr>
          <a:lstStyle/>
          <a:p>
            <a:pPr>
              <a:spcAft>
                <a:spcPct val="30000"/>
              </a:spcAft>
              <a:defRPr/>
            </a:pPr>
            <a:endParaRPr lang="en-US" altLang="zh-TW" dirty="0"/>
          </a:p>
          <a:p>
            <a:pPr>
              <a:spcAft>
                <a:spcPct val="30000"/>
              </a:spcAft>
              <a:defRPr/>
            </a:pPr>
            <a:endParaRPr lang="en-US" altLang="zh-TW" dirty="0"/>
          </a:p>
          <a:p>
            <a:pPr marL="0" indent="0" algn="ctr">
              <a:spcAft>
                <a:spcPct val="30000"/>
              </a:spcAft>
              <a:buNone/>
              <a:defRPr/>
            </a:pPr>
            <a:r>
              <a:rPr lang="en-US" altLang="zh-TW" sz="5400" b="1" i="1" dirty="0">
                <a:solidFill>
                  <a:srgbClr val="0000FF"/>
                </a:solidFill>
              </a:rPr>
              <a:t>The End</a:t>
            </a:r>
          </a:p>
          <a:p>
            <a:pPr marL="0" indent="0" algn="ctr">
              <a:spcAft>
                <a:spcPct val="30000"/>
              </a:spcAft>
              <a:buNone/>
              <a:defRPr/>
            </a:pPr>
            <a:r>
              <a:rPr lang="en-US" altLang="zh-TW" sz="5400" b="1" i="1">
                <a:solidFill>
                  <a:srgbClr val="0000FF"/>
                </a:solidFill>
              </a:rPr>
              <a:t>Thank you !!!</a:t>
            </a:r>
            <a:endParaRPr lang="zh-TW" altLang="en-US"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內容版面配置區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6494027"/>
              </p:ext>
            </p:extLst>
          </p:nvPr>
        </p:nvGraphicFramePr>
        <p:xfrm>
          <a:off x="495300" y="728869"/>
          <a:ext cx="8915400" cy="534063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842000"/>
                <a:gridCol w="3073400"/>
              </a:tblGrid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Macro Name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Macro Brief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__DRV_URT0_Clock_Source_S1BRG_Select(__SOURCE__)</a:t>
                      </a: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Clock source S1BRG select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__DRV_URT0_Baud_Rate_Generator_Clock_Output_Cmd(__STATE__)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Enable S0BRG clock output control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__DRV_URT0_BaudRateReloadReg16Bit_Write(__RELOAD__)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altLang="zh-TW" sz="1400" dirty="0" smtClean="0">
                          <a:latin typeface="Arial" pitchFamily="34" charset="0"/>
                          <a:cs typeface="Arial" pitchFamily="34" charset="0"/>
                        </a:rPr>
                        <a:t>In</a:t>
                      </a:r>
                      <a:r>
                        <a:rPr lang="fr-FR" altLang="zh-TW" sz="1400" baseline="0" dirty="0" smtClean="0">
                          <a:latin typeface="Arial" pitchFamily="34" charset="0"/>
                          <a:cs typeface="Arial" pitchFamily="34" charset="0"/>
                        </a:rPr>
                        <a:t> m</a:t>
                      </a:r>
                      <a:r>
                        <a:rPr lang="fr-FR" altLang="zh-TW" sz="1400" dirty="0" smtClean="0">
                          <a:latin typeface="Arial" pitchFamily="34" charset="0"/>
                          <a:cs typeface="Arial" pitchFamily="34" charset="0"/>
                        </a:rPr>
                        <a:t>ode2 pure timer 16 bit reload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Arial" pitchFamily="34" charset="0"/>
                          <a:cs typeface="Arial" pitchFamily="34" charset="0"/>
                        </a:rPr>
                        <a:t>__DRV_URT0_Pure_Timer_Baudrate_Generator_Overflow_to_S0_Interrupt_Cmd(__STATE__)</a:t>
                      </a:r>
                      <a:endParaRPr lang="zh-TW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600" dirty="0" smtClean="0">
                          <a:latin typeface="Arial" pitchFamily="34" charset="0"/>
                          <a:cs typeface="Arial" pitchFamily="34" charset="0"/>
                        </a:rPr>
                        <a:t>In</a:t>
                      </a:r>
                      <a:r>
                        <a:rPr lang="zh-TW" altLang="en-US" sz="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altLang="zh-TW" sz="600" dirty="0" smtClean="0">
                          <a:latin typeface="Arial" pitchFamily="34" charset="0"/>
                          <a:cs typeface="Arial" pitchFamily="34" charset="0"/>
                        </a:rPr>
                        <a:t>mode 2 enable pure timer </a:t>
                      </a:r>
                      <a:r>
                        <a:rPr lang="en-US" altLang="zh-TW" sz="600" dirty="0" err="1" smtClean="0">
                          <a:latin typeface="Arial" pitchFamily="34" charset="0"/>
                          <a:cs typeface="Arial" pitchFamily="34" charset="0"/>
                        </a:rPr>
                        <a:t>baudrate</a:t>
                      </a:r>
                      <a:r>
                        <a:rPr lang="en-US" altLang="zh-TW" sz="600" dirty="0" smtClean="0">
                          <a:latin typeface="Arial" pitchFamily="34" charset="0"/>
                          <a:cs typeface="Arial" pitchFamily="34" charset="0"/>
                        </a:rPr>
                        <a:t> generator overflow to S0 interrupt</a:t>
                      </a:r>
                      <a:endParaRPr lang="zh-TW" altLang="en-US" sz="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Arial" pitchFamily="34" charset="0"/>
                          <a:cs typeface="Arial" pitchFamily="34" charset="0"/>
                        </a:rPr>
                        <a:t>__DRV_URT0_Pure_Timer_External_Pin_Trigger_to_S0_Interrupt_Cmd(__STATE__)</a:t>
                      </a:r>
                      <a:endParaRPr lang="zh-TW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600" dirty="0" smtClean="0">
                          <a:latin typeface="Arial" pitchFamily="34" charset="0"/>
                          <a:cs typeface="Arial" pitchFamily="34" charset="0"/>
                        </a:rPr>
                        <a:t>In mode 2 enable pure timer external pin trigger to S0 interrupt</a:t>
                      </a:r>
                      <a:endParaRPr lang="zh-TW" altLang="en-US" sz="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Arial" pitchFamily="34" charset="0"/>
                          <a:cs typeface="Arial" pitchFamily="34" charset="0"/>
                        </a:rPr>
                        <a:t>__DRV_URT0_Pure_Timer_External_Pin_Control_Baudrate_Generator_Cmd(__STATE__)</a:t>
                      </a:r>
                      <a:endParaRPr lang="zh-TW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altLang="zh-TW" sz="600" smtClean="0">
                          <a:latin typeface="Arial" pitchFamily="34" charset="0"/>
                          <a:cs typeface="Arial" pitchFamily="34" charset="0"/>
                        </a:rPr>
                        <a:t>In mode 2 enable pure timer external pin control baudrate generator</a:t>
                      </a:r>
                      <a:endParaRPr lang="zh-TW" altLang="en-US" sz="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200" dirty="0" smtClean="0">
                          <a:latin typeface="Arial" pitchFamily="34" charset="0"/>
                          <a:cs typeface="Arial" pitchFamily="34" charset="0"/>
                        </a:rPr>
                        <a:t>__DRV_URT0_Pure_Timer_External_Pin_Trigger_Level_Cmd(__STATE__)</a:t>
                      </a:r>
                      <a:endParaRPr lang="zh-TW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800" smtClean="0">
                          <a:latin typeface="Arial" pitchFamily="34" charset="0"/>
                          <a:cs typeface="Arial" pitchFamily="34" charset="0"/>
                        </a:rPr>
                        <a:t>In mode 2 enable pure timer external pin trigger level</a:t>
                      </a:r>
                      <a:endParaRPr lang="zh-TW" altLang="en-US" sz="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__DRV_URT0_Clock_Source_S0BRG_Select(__SOURCE__)</a:t>
                      </a:r>
                      <a:endParaRPr lang="zh-TW" altLang="en-US" sz="14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smtClean="0">
                          <a:latin typeface="Arial" pitchFamily="34" charset="0"/>
                          <a:cs typeface="Arial" pitchFamily="34" charset="0"/>
                        </a:rPr>
                        <a:t>Clock source S0BRG select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__DRV_URT0_S0Control_Cmd(MW_ENABLE)</a:t>
                      </a:r>
                      <a:endParaRPr lang="zh-TW" altLang="en-US" sz="1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smtClean="0">
                          <a:latin typeface="Arial" pitchFamily="34" charset="0"/>
                          <a:cs typeface="Arial" pitchFamily="34" charset="0"/>
                        </a:rPr>
                        <a:t>Set SFR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__DRV_URT0_SetS0TCK(__SOURCE__)</a:t>
                      </a:r>
                      <a:endParaRPr lang="zh-TW" altLang="en-US" sz="1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smtClean="0">
                          <a:latin typeface="Arial" pitchFamily="34" charset="0"/>
                          <a:cs typeface="Arial" pitchFamily="34" charset="0"/>
                        </a:rPr>
                        <a:t>Set SFR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__DRV_URT0_SetS0RCK(__SOURCE__)</a:t>
                      </a:r>
                      <a:endParaRPr lang="zh-TW" altLang="en-US" sz="1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SFR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__DRV_URT0_Clock_Source_Timer2_Select(__SOURCE__)</a:t>
                      </a:r>
                      <a:endParaRPr lang="zh-TW" altLang="en-US" sz="14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Clock source timer2 select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_DRV_TIMER2_Function_Access_Control_Cmd(MW_DISABLE)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SFR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__DRV_URT0_SetTCLK(__SOURCE__)</a:t>
                      </a:r>
                      <a:endParaRPr lang="zh-TW" altLang="en-US" sz="1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SFR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9194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內容版面配置區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1131728"/>
              </p:ext>
            </p:extLst>
          </p:nvPr>
        </p:nvGraphicFramePr>
        <p:xfrm>
          <a:off x="495300" y="728869"/>
          <a:ext cx="8915400" cy="534063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842000"/>
                <a:gridCol w="3073400"/>
              </a:tblGrid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Macro Name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Macro Brief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 smtClean="0">
                          <a:latin typeface="Arial" pitchFamily="34" charset="0"/>
                          <a:cs typeface="Arial" pitchFamily="34" charset="0"/>
                        </a:rPr>
                        <a:t>__DRV_URT0_SetRCLK(__SOURCE__)</a:t>
                      </a:r>
                      <a:endParaRPr lang="zh-TW" altLang="en-US" sz="10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SFR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__DRV_URT0_Pure_Timer_Clock_Source_Select(__SOURCE__)</a:t>
                      </a:r>
                      <a:endParaRPr lang="zh-TW" altLang="en-US" sz="14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altLang="zh-TW" sz="1200" dirty="0" smtClean="0">
                          <a:latin typeface="Arial" pitchFamily="34" charset="0"/>
                          <a:cs typeface="Arial" pitchFamily="34" charset="0"/>
                        </a:rPr>
                        <a:t>In</a:t>
                      </a:r>
                      <a:r>
                        <a:rPr lang="fr-FR" altLang="zh-TW" sz="1200" baseline="0" dirty="0" smtClean="0">
                          <a:latin typeface="Arial" pitchFamily="34" charset="0"/>
                          <a:cs typeface="Arial" pitchFamily="34" charset="0"/>
                        </a:rPr>
                        <a:t> m</a:t>
                      </a:r>
                      <a:r>
                        <a:rPr lang="fr-FR" altLang="zh-TW" sz="1200" dirty="0" smtClean="0">
                          <a:latin typeface="Arial" pitchFamily="34" charset="0"/>
                          <a:cs typeface="Arial" pitchFamily="34" charset="0"/>
                        </a:rPr>
                        <a:t>ode2 pure timer clock source select</a:t>
                      </a:r>
                      <a:endParaRPr lang="zh-TW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Arial" pitchFamily="34" charset="0"/>
                          <a:cs typeface="Arial" pitchFamily="34" charset="0"/>
                        </a:rPr>
                        <a:t>__DRV_URT0_SetS0TX12(__SOURCE__)</a:t>
                      </a:r>
                      <a:endParaRPr lang="zh-TW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SFR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Arial" pitchFamily="34" charset="0"/>
                          <a:cs typeface="Arial" pitchFamily="34" charset="0"/>
                        </a:rPr>
                        <a:t>__DRV_URT0_SetSM20(__SOURCE__)</a:t>
                      </a:r>
                      <a:endParaRPr lang="zh-TW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SFR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175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內容版面配置區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3415792"/>
              </p:ext>
            </p:extLst>
          </p:nvPr>
        </p:nvGraphicFramePr>
        <p:xfrm>
          <a:off x="495300" y="728869"/>
          <a:ext cx="8915400" cy="534063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842000"/>
                <a:gridCol w="3073400"/>
              </a:tblGrid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Function Name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Function Brief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DRV_URT0_GetTI0()</a:t>
                      </a: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Read TX interrupt flag.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DRV_URT0_GetRI0()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Read RX interrupt flag.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DRV_URT0_ClearTI0()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Clear TX interrupt flag.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DRV_URT0_ClearRI0()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Clear RX interrupt flag.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smtClean="0">
                          <a:latin typeface="Arial" pitchFamily="34" charset="0"/>
                          <a:cs typeface="Arial" pitchFamily="34" charset="0"/>
                        </a:rPr>
                        <a:t>DRV_URT0_ClearSM20()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Disable SM20 function.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DRV_URT0_SetSM20()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Enable SM20 function.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DRV_URT0_SetSADDR(uint8_t Address)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SADDR 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DRV_URT0_SetSADEN(uint8_t Address 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Set SADEN(Mask) 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DRV_URT0_SetTXData9th()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Transfer data.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DRV_URT0_ClearTXData9th()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Transfer data.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DRV_URT0_GetRXData9th()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Receive data.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DRV_URT0_SendTXData(uint8_t </a:t>
                      </a:r>
                      <a:r>
                        <a:rPr lang="en-US" altLang="zh-TW" sz="14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TXData</a:t>
                      </a:r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Transfer data.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DRV_URT0_ReceiveRXData()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Receive data.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DRV_URT0_GetTransmitErrorFlag()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b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Lin get transmit-error-flag.</a:t>
                      </a:r>
                      <a:endParaRPr lang="zh-TW" altLang="en-US" sz="1400" b="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1081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內容版面配置區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5257280"/>
              </p:ext>
            </p:extLst>
          </p:nvPr>
        </p:nvGraphicFramePr>
        <p:xfrm>
          <a:off x="495300" y="728869"/>
          <a:ext cx="8915400" cy="534063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842000"/>
                <a:gridCol w="3073400"/>
              </a:tblGrid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Function Name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Function Brief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DRV_URT0_SetSyncBreakFlag()</a:t>
                      </a:r>
                      <a:endParaRPr lang="zh-TW" altLang="en-US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Lin set sync-break-flag.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DRV_URT0_GetSyncBreakFlag()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Lin get sync-break-flag.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DRV_URT0_SetSyncBreak()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Lin set sync-break.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DRV_URT0_GetSyncBreak()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Lin get sync-break.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DRV_URT0_SetAutoBaudRate()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Lin </a:t>
                      </a:r>
                      <a:r>
                        <a:rPr lang="en-US" altLang="zh-TW" sz="1400" dirty="0" err="1" smtClean="0">
                          <a:latin typeface="Arial" pitchFamily="34" charset="0"/>
                          <a:cs typeface="Arial" pitchFamily="34" charset="0"/>
                        </a:rPr>
                        <a:t>SetAutoBaudRate</a:t>
                      </a:r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DRV_URT0_SetTransmitErrorFlag()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Lin transmit-error-flag.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DRV_URT0_GetBaudRate()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Arial" pitchFamily="34" charset="0"/>
                          <a:cs typeface="Arial" pitchFamily="34" charset="0"/>
                        </a:rPr>
                        <a:t>Get baud rate.</a:t>
                      </a:r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 b="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6042"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1043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503613" y="852053"/>
            <a:ext cx="8915400" cy="5125665"/>
          </a:xfrm>
        </p:spPr>
        <p:txBody>
          <a:bodyPr/>
          <a:lstStyle/>
          <a:p>
            <a:pPr algn="ctr"/>
            <a:r>
              <a:rPr lang="en-US" altLang="zh-TW" sz="6000" dirty="0"/>
              <a:t>Serial </a:t>
            </a:r>
            <a:r>
              <a:rPr lang="en-US" altLang="zh-TW" sz="6000" dirty="0" smtClean="0"/>
              <a:t>Port 0</a:t>
            </a:r>
            <a:br>
              <a:rPr lang="en-US" altLang="zh-TW" sz="6000" dirty="0" smtClean="0"/>
            </a:br>
            <a:r>
              <a:rPr lang="en-US" altLang="zh-TW" sz="6000" dirty="0" smtClean="0"/>
              <a:t>Driver Macro</a:t>
            </a:r>
            <a:br>
              <a:rPr lang="en-US" altLang="zh-TW" sz="6000" dirty="0" smtClean="0"/>
            </a:br>
            <a:r>
              <a:rPr lang="en-US" altLang="zh-TW" sz="6000" dirty="0" smtClean="0"/>
              <a:t>Introduction</a:t>
            </a:r>
            <a:endParaRPr lang="zh-TW" altLang="en-US" sz="6000" dirty="0"/>
          </a:p>
        </p:txBody>
      </p:sp>
    </p:spTree>
    <p:extLst>
      <p:ext uri="{BB962C8B-B14F-4D97-AF65-F5344CB8AC3E}">
        <p14:creationId xmlns:p14="http://schemas.microsoft.com/office/powerpoint/2010/main" val="1755253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訓練課程簡報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224615_TF03460604.potx" id="{459C345E-EC57-4CE6-8378-CD5A0E02B40D}" vid="{75388508-C140-4AE9-B3F8-1A15F21DF63F}"/>
    </a:ext>
  </a:extLst>
</a:theme>
</file>

<file path=ppt/theme/theme2.xml><?xml version="1.0" encoding="utf-8"?>
<a:theme xmlns:a="http://schemas.openxmlformats.org/drawingml/2006/main" name="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佈景主題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佈景主題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訓練課程簡報</Template>
  <TotalTime>11654</TotalTime>
  <Words>1960</Words>
  <Application>Microsoft Office PowerPoint</Application>
  <PresentationFormat>A4 紙張 (210x297 公釐)</PresentationFormat>
  <Paragraphs>592</Paragraphs>
  <Slides>43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6</vt:i4>
      </vt:variant>
      <vt:variant>
        <vt:lpstr>投影片標題</vt:lpstr>
      </vt:variant>
      <vt:variant>
        <vt:i4>43</vt:i4>
      </vt:variant>
    </vt:vector>
  </HeadingPairs>
  <TitlesOfParts>
    <vt:vector size="58" baseType="lpstr">
      <vt:lpstr>Microsoft JhengHei UI</vt:lpstr>
      <vt:lpstr>新細明體</vt:lpstr>
      <vt:lpstr>標楷體</vt:lpstr>
      <vt:lpstr>Arial</vt:lpstr>
      <vt:lpstr>Calibri</vt:lpstr>
      <vt:lpstr>Calibri Light</vt:lpstr>
      <vt:lpstr>Georgia</vt:lpstr>
      <vt:lpstr>Times New Roman</vt:lpstr>
      <vt:lpstr>Wingdings 2</vt:lpstr>
      <vt:lpstr>訓練課程簡報</vt:lpstr>
      <vt:lpstr>自訂設計</vt:lpstr>
      <vt:lpstr>1_自訂設計</vt:lpstr>
      <vt:lpstr>2_自訂設計</vt:lpstr>
      <vt:lpstr>3_自訂設計</vt:lpstr>
      <vt:lpstr>4_自訂設計</vt:lpstr>
      <vt:lpstr>PowerPoint 簡報</vt:lpstr>
      <vt:lpstr>Serial Port 0 Driver Macro List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Serial Port 0 Driver Macro Introduction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訓練課程簡報標題</dc:title>
  <dc:creator/>
  <cp:lastModifiedBy>BrianLin 林正軍</cp:lastModifiedBy>
  <cp:revision>641</cp:revision>
  <dcterms:created xsi:type="dcterms:W3CDTF">2018-01-02T00:59:05Z</dcterms:created>
  <dcterms:modified xsi:type="dcterms:W3CDTF">2023-09-14T07:13:38Z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