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4077" r:id="rId2"/>
    <p:sldMasterId id="2147484089" r:id="rId3"/>
    <p:sldMasterId id="2147484101" r:id="rId4"/>
    <p:sldMasterId id="2147484113" r:id="rId5"/>
    <p:sldMasterId id="2147484125" r:id="rId6"/>
  </p:sldMasterIdLst>
  <p:notesMasterIdLst>
    <p:notesMasterId r:id="rId35"/>
  </p:notesMasterIdLst>
  <p:handoutMasterIdLst>
    <p:handoutMasterId r:id="rId36"/>
  </p:handoutMasterIdLst>
  <p:sldIdLst>
    <p:sldId id="360" r:id="rId7"/>
    <p:sldId id="429" r:id="rId8"/>
    <p:sldId id="432" r:id="rId9"/>
    <p:sldId id="433" r:id="rId10"/>
    <p:sldId id="434" r:id="rId11"/>
    <p:sldId id="430" r:id="rId12"/>
    <p:sldId id="435" r:id="rId13"/>
    <p:sldId id="436" r:id="rId14"/>
    <p:sldId id="457" r:id="rId15"/>
    <p:sldId id="437" r:id="rId16"/>
    <p:sldId id="438" r:id="rId17"/>
    <p:sldId id="439" r:id="rId18"/>
    <p:sldId id="454" r:id="rId19"/>
    <p:sldId id="440" r:id="rId20"/>
    <p:sldId id="455" r:id="rId21"/>
    <p:sldId id="441" r:id="rId22"/>
    <p:sldId id="448" r:id="rId23"/>
    <p:sldId id="449" r:id="rId24"/>
    <p:sldId id="452" r:id="rId25"/>
    <p:sldId id="450" r:id="rId26"/>
    <p:sldId id="456" r:id="rId27"/>
    <p:sldId id="451" r:id="rId28"/>
    <p:sldId id="442" r:id="rId29"/>
    <p:sldId id="443" r:id="rId30"/>
    <p:sldId id="445" r:id="rId31"/>
    <p:sldId id="446" r:id="rId32"/>
    <p:sldId id="447" r:id="rId33"/>
    <p:sldId id="299" r:id="rId34"/>
  </p:sldIdLst>
  <p:sldSz cx="9906000" cy="6858000" type="A4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3120">
          <p15:clr>
            <a:srgbClr val="A4A3A4"/>
          </p15:clr>
        </p15:guide>
        <p15:guide id="6" pos="5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455F51"/>
    <a:srgbClr val="3333FF"/>
    <a:srgbClr val="CC00FF"/>
    <a:srgbClr val="009900"/>
    <a:srgbClr val="CC3300"/>
    <a:srgbClr val="6600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0" autoAdjust="0"/>
    <p:restoredTop sz="89911" autoAdjust="0"/>
  </p:normalViewPr>
  <p:slideViewPr>
    <p:cSldViewPr snapToGrid="0">
      <p:cViewPr varScale="1">
        <p:scale>
          <a:sx n="115" d="100"/>
          <a:sy n="115" d="100"/>
        </p:scale>
        <p:origin x="1554" y="108"/>
      </p:cViewPr>
      <p:guideLst>
        <p:guide orient="horz" pos="2160"/>
        <p:guide pos="2880"/>
        <p:guide pos="5472"/>
        <p:guide orient="horz" pos="4128"/>
        <p:guide pos="3120"/>
        <p:guide pos="59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0C4C14F-43CD-4879-AB35-BA575AD53511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5F9362FF-FD63-4997-A89D-79D54D5DC4C6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92222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4BFC8232-ABE9-4B0C-B9AC-17668E2D13AE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dirty="0"/>
              <a:t>按一下以編輯母片文字樣式</a:t>
            </a:r>
          </a:p>
          <a:p>
            <a:pPr lvl="1"/>
            <a:r>
              <a:rPr lang="zh-TW" altLang="en-US" noProof="0" dirty="0"/>
              <a:t>第二層</a:t>
            </a:r>
          </a:p>
          <a:p>
            <a:pPr lvl="2"/>
            <a:r>
              <a:rPr lang="zh-TW" altLang="en-US" noProof="0" dirty="0"/>
              <a:t>第三層</a:t>
            </a:r>
          </a:p>
          <a:p>
            <a:pPr lvl="3"/>
            <a:r>
              <a:rPr lang="zh-TW" altLang="en-US" noProof="0" dirty="0"/>
              <a:t>第四層</a:t>
            </a:r>
          </a:p>
          <a:p>
            <a:pPr lvl="4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B57DE9F2-C7F9-4757-B153-A4178D86FEA9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02439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50181" name="投影片編號版面配置區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ECE51F-A2F6-4A04-9EE4-D488FA8700B4}" type="slidenum">
              <a:rPr lang="zh-TW" altLang="en-US" sz="130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zh-TW" sz="13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99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圓角矩形 3"/>
          <p:cNvSpPr/>
          <p:nvPr/>
        </p:nvSpPr>
        <p:spPr bwMode="white">
          <a:xfrm>
            <a:off x="7990582" y="4060827"/>
            <a:ext cx="173355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7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" name="Rectangle 122"/>
          <p:cNvSpPr>
            <a:spLocks noChangeArrowheads="1"/>
          </p:cNvSpPr>
          <p:nvPr userDrawn="1"/>
        </p:nvSpPr>
        <p:spPr bwMode="auto">
          <a:xfrm rot="5400000" flipV="1">
            <a:off x="4909245" y="1981895"/>
            <a:ext cx="157162" cy="934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dirty="0">
                <a:latin typeface="Arial" charset="0"/>
              </a:rPr>
              <a:t>Megawin Technology Co., Ltd.                       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b="0" dirty="0">
                <a:latin typeface="Arial" charset="0"/>
              </a:rPr>
              <a:t>All rights</a:t>
            </a:r>
            <a:r>
              <a:rPr kumimoji="0" lang="zh-TW" altLang="en-US" sz="1000" b="0" dirty="0">
                <a:latin typeface="Arial" charset="0"/>
              </a:rPr>
              <a:t> </a:t>
            </a:r>
            <a:r>
              <a:rPr kumimoji="0" lang="en-US" altLang="zh-TW" sz="1000" b="0" dirty="0">
                <a:latin typeface="Arial" charset="0"/>
              </a:rPr>
              <a:t>are reserved.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95300" y="2389011"/>
            <a:ext cx="916305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151266" y="4321175"/>
            <a:ext cx="167679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kumimoji="0" sz="1800" b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zh-TW"/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1" y="223280"/>
            <a:ext cx="1794628" cy="49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58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E1209A-8BD6-4EB9-ADF8-07906D43101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222209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48300"/>
          </a:xfrm>
        </p:spPr>
        <p:txBody>
          <a:bodyPr vert="eaVert" rtlCol="0"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1975B9-0C8D-41AD-9563-BC2C0F191B2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403839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45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568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2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22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481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9487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692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29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95300" y="2249424"/>
            <a:ext cx="8915400" cy="3979254"/>
          </a:xfrm>
        </p:spPr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486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72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5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544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479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745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749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3587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152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1140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61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1968324"/>
            <a:ext cx="84201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rtlCol="0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427857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5320F9B-3E7F-46CB-BE03-4220FAD9667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51869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696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8459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676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7561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211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0372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320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377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76985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64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495300" y="2249426"/>
            <a:ext cx="4375150" cy="4000768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5035550" y="2249427"/>
            <a:ext cx="4375150" cy="4000769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ED1E58-E2AA-4BA1-9FFD-97C6DC496A8F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32426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662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510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2448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49676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6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75889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1557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10404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4457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45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rtlCol="0"/>
          <a:lstStyle>
            <a:lvl1pPr>
              <a:defRPr sz="4000" b="0" i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預留位置 4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3"/>
          </p:nvPr>
        </p:nvSpPr>
        <p:spPr>
          <a:xfrm>
            <a:off x="5114662" y="2244970"/>
            <a:ext cx="4378590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5111497" y="2708519"/>
            <a:ext cx="4378590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頁尾預留位置 27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日期預留位置 25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9" name="投影片編號預留位置 2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76559D-2EFB-41FD-A30E-0FC294472F90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356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174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8494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2696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8297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5331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140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5152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605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5658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02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rtlCol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頁尾預留位置 3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日期預留位置 2"/>
          <p:cNvSpPr>
            <a:spLocks noGrp="1"/>
          </p:cNvSpPr>
          <p:nvPr>
            <p:ph type="dt" sz="half" idx="11"/>
          </p:nvPr>
        </p:nvSpPr>
        <p:spPr>
          <a:xfrm>
            <a:off x="713283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FA6CEE0-16D0-4230-B854-1ED460A3B19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9473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79110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4986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81084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7339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1255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3330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預留位置 2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1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4DC613-B183-4ADB-AB90-5EA54162EF4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017335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1"/>
          </p:nvPr>
        </p:nvSpPr>
        <p:spPr>
          <a:xfrm>
            <a:off x="165100" y="776289"/>
            <a:ext cx="5527548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2"/>
          </p:nvPr>
        </p:nvSpPr>
        <p:spPr>
          <a:xfrm>
            <a:off x="5799621" y="2010729"/>
            <a:ext cx="366522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B29455-350E-4560-8750-B8ED189F403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631518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93805" y="1109162"/>
            <a:ext cx="635703" cy="4681637"/>
          </a:xfrm>
        </p:spPr>
        <p:txBody>
          <a:bodyPr vert="eaVert" lIns="45720" tIns="0" rIns="45720" rtlCol="0" anchor="t"/>
          <a:lstStyle>
            <a:lvl1pPr algn="ctr">
              <a:buNone/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595813" y="3274311"/>
            <a:ext cx="2806700" cy="2516489"/>
          </a:xfrm>
        </p:spPr>
        <p:txBody>
          <a:bodyPr lIns="0" tIns="0" rIns="45720" rtlCol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915EA07-BF11-4AB0-AA33-3FDAE6088973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5110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圓角矩形 32"/>
          <p:cNvSpPr/>
          <p:nvPr/>
        </p:nvSpPr>
        <p:spPr bwMode="white">
          <a:xfrm>
            <a:off x="5858470" y="496889"/>
            <a:ext cx="3317479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988003" y="588963"/>
            <a:ext cx="173355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 bwMode="invGray">
          <a:xfrm>
            <a:off x="9841509" y="-1588"/>
            <a:ext cx="6320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6" name="矩形 35"/>
          <p:cNvSpPr/>
          <p:nvPr/>
        </p:nvSpPr>
        <p:spPr bwMode="invGray">
          <a:xfrm>
            <a:off x="9797654" y="-1588"/>
            <a:ext cx="29667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矩形 36"/>
          <p:cNvSpPr/>
          <p:nvPr/>
        </p:nvSpPr>
        <p:spPr bwMode="invGray">
          <a:xfrm>
            <a:off x="9777017" y="-1588"/>
            <a:ext cx="10319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矩形 37"/>
          <p:cNvSpPr/>
          <p:nvPr/>
        </p:nvSpPr>
        <p:spPr bwMode="invGray">
          <a:xfrm>
            <a:off x="9722844" y="-1588"/>
            <a:ext cx="2966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9" name="矩形 38"/>
          <p:cNvSpPr/>
          <p:nvPr/>
        </p:nvSpPr>
        <p:spPr bwMode="invGray">
          <a:xfrm>
            <a:off x="9658351" y="0"/>
            <a:ext cx="5933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 bwMode="invGray">
          <a:xfrm>
            <a:off x="9613206" y="0"/>
            <a:ext cx="9029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34" name="標題預留位置 21"/>
          <p:cNvSpPr>
            <a:spLocks noGrp="1"/>
          </p:cNvSpPr>
          <p:nvPr>
            <p:ph type="title"/>
          </p:nvPr>
        </p:nvSpPr>
        <p:spPr bwMode="auto">
          <a:xfrm>
            <a:off x="495300" y="11430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35" name="文字預留位置 12"/>
          <p:cNvSpPr>
            <a:spLocks noGrp="1"/>
          </p:cNvSpPr>
          <p:nvPr>
            <p:ph type="body" idx="1"/>
          </p:nvPr>
        </p:nvSpPr>
        <p:spPr bwMode="auto">
          <a:xfrm>
            <a:off x="495300" y="2249488"/>
            <a:ext cx="89154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37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38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6" name="Rectangle 122"/>
          <p:cNvSpPr>
            <a:spLocks noChangeArrowheads="1"/>
          </p:cNvSpPr>
          <p:nvPr userDrawn="1"/>
        </p:nvSpPr>
        <p:spPr bwMode="auto">
          <a:xfrm rot="5400000" flipV="1">
            <a:off x="4800601" y="2004816"/>
            <a:ext cx="242887" cy="920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kumimoji="0" lang="en-US" altLang="zh-TW" sz="1000" dirty="0" err="1" smtClean="0">
                <a:latin typeface="Arial" panose="020B0604020202020204" pitchFamily="34" charset="0"/>
              </a:rPr>
              <a:t>Megawin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</a:t>
            </a:r>
            <a:r>
              <a:rPr kumimoji="0" lang="en-US" altLang="zh-TW" sz="1000" dirty="0">
                <a:latin typeface="Arial" panose="020B0604020202020204" pitchFamily="34" charset="0"/>
              </a:rPr>
              <a:t>Technology Co., Ltd.      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Page: </a:t>
            </a:r>
            <a:fld id="{F75B3684-CA03-472A-A2C9-BD792B9AD1BC}" type="slidenum">
              <a:rPr kumimoji="0" lang="en-US" altLang="zh-TW" sz="1000" b="0" smtClean="0">
                <a:latin typeface="Arial" panose="020B0604020202020204" pitchFamily="34" charset="0"/>
              </a:rPr>
              <a:pPr>
                <a:lnSpc>
                  <a:spcPct val="90000"/>
                </a:lnSpc>
                <a:defRPr/>
              </a:pPr>
              <a:t>‹#›</a:t>
            </a:fld>
            <a:endParaRPr kumimoji="0" lang="en-US" altLang="zh-TW" sz="1000" b="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en-US" altLang="zh-TW" sz="1000" b="0" dirty="0">
                <a:latin typeface="Arial" panose="020B0604020202020204" pitchFamily="34" charset="0"/>
              </a:rPr>
              <a:t>All rights</a:t>
            </a:r>
            <a:r>
              <a:rPr kumimoji="0" lang="zh-TW" altLang="en-US" sz="1000" b="0" dirty="0">
                <a:latin typeface="Arial" panose="020B0604020202020204" pitchFamily="34" charset="0"/>
              </a:rPr>
              <a:t>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are reserved.                      </a:t>
            </a:r>
            <a:r>
              <a:rPr kumimoji="0" lang="en-US" altLang="zh-TW" sz="1000" b="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9" y="228428"/>
            <a:ext cx="1290387" cy="357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6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ransition spd="med"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297D53"/>
        </a:buClr>
        <a:buFont typeface="Georgia" panose="02040502050405020303" pitchFamily="18" charset="0"/>
        <a:buChar char="•"/>
        <a:defRPr sz="28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rgbClr val="4A7C29"/>
        </a:buClr>
        <a:buFont typeface="Georgia" panose="02040502050405020303" pitchFamily="18" charset="0"/>
        <a:buChar char="▫"/>
        <a:defRPr sz="26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4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2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0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43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4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98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4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08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9250" y="1220391"/>
            <a:ext cx="9258300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MGEQ1C064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>Driver User Guide</a:t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4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4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Serial Port 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1 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(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UART1)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8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8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MGEQ1C064_UART1_DRV.c</a:t>
            </a:r>
            <a:endParaRPr lang="en-US" altLang="zh-TW" sz="2500" dirty="0" smtClean="0">
              <a:latin typeface="Arial" pitchFamily="34" charset="0"/>
              <a:ea typeface="新細明體"/>
              <a:cs typeface="Arial" pitchFamily="34" charset="0"/>
            </a:endParaRPr>
          </a:p>
          <a:p>
            <a:pPr algn="ctr"/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MGEQ1C064_UART1_DRV.h</a:t>
            </a: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>Version : </a:t>
            </a: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v1.00</a:t>
            </a:r>
            <a:endParaRPr lang="zh-TW" altLang="en-US" sz="2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7349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1447" y="929256"/>
            <a:ext cx="27351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DRV_URT1_IT_Cmd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1447" y="1586161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0730" y="1586161"/>
            <a:ext cx="5645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__DRV_URT1_IT_Cmd(MW_DISABLE)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DRV_URT1_IT_Cmd(MW_ENABLE)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1447" y="3244334"/>
            <a:ext cx="35305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DRV_URT1_DataOrder_Select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(__ORDER__)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1447" y="3888612"/>
            <a:ext cx="140615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Data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O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rder LSB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Data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O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rder MSB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76576" y="3878555"/>
            <a:ext cx="5645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__DRV_URT1_DataOrder_Select(UART1_DATA_ORDER_LSB)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__DRV_URT1_DataOrder_Select(UART1_DATA_ORDER_MSB)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576" y="228828"/>
            <a:ext cx="5253651" cy="638264"/>
          </a:xfrm>
          <a:prstGeom prst="rect">
            <a:avLst/>
          </a:prstGeom>
        </p:spPr>
      </p:pic>
      <p:sp>
        <p:nvSpPr>
          <p:cNvPr id="9" name="橢圓 8"/>
          <p:cNvSpPr/>
          <p:nvPr/>
        </p:nvSpPr>
        <p:spPr>
          <a:xfrm>
            <a:off x="6714778" y="228828"/>
            <a:ext cx="448887" cy="48698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03687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5390" y="948035"/>
            <a:ext cx="35053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DRV_URT1_TimerMode_Select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5390" y="1615419"/>
            <a:ext cx="144828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8bit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imer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16bit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imer Mode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65320" y="1615419"/>
            <a:ext cx="56458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DRV_URT1_TimerMode_Select(S1BRG_8BIT_TIMER_MODE)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DRV_URT1_TimerMode_Select(S1BRG_16BIT_TIMER_MODE)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5390" y="3234926"/>
            <a:ext cx="34985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DRV_URT1_BaudRateX2_Select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(__TIME__)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5390" y="3880604"/>
            <a:ext cx="178446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Default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aud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ate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Double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aud Rate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X1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65319" y="3891021"/>
            <a:ext cx="60326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DRV_URT1_BaudRateX2_Select(UART1_DEFAULT_BAUD_RATE)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DRV_URT1_BaudRateX2_Select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UART1_DOUBLE_BAUD_RATE_X1)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43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05" y="3147559"/>
            <a:ext cx="8177401" cy="23320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20290" y="944344"/>
            <a:ext cx="47520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DRV_URT1_BaudRateGeneratorClock_Select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0290" y="1607780"/>
            <a:ext cx="20473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Clock Source SYSCLK/1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Clock Source SYSCLK/12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09874" y="1615420"/>
            <a:ext cx="72751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DRV_URT1_BaudRateGeneratorClock_Select(S1BRG_CLOCK_SOURCE_SYSCLK_DIV_1)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DRV_URT1_BaudRateGeneratorClock_Select(S1BRG_CLOCK_SOURCE_SYSCLK_DIV_12)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橢圓 3"/>
          <p:cNvSpPr/>
          <p:nvPr/>
        </p:nvSpPr>
        <p:spPr>
          <a:xfrm>
            <a:off x="443069" y="4313582"/>
            <a:ext cx="709456" cy="5030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16682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74" y="3328534"/>
            <a:ext cx="8177401" cy="2332046"/>
          </a:xfrm>
          <a:prstGeom prst="rect">
            <a:avLst/>
          </a:prstGeom>
        </p:spPr>
      </p:pic>
      <p:sp>
        <p:nvSpPr>
          <p:cNvPr id="4" name="橢圓 3"/>
          <p:cNvSpPr/>
          <p:nvPr/>
        </p:nvSpPr>
        <p:spPr>
          <a:xfrm>
            <a:off x="1879277" y="4561232"/>
            <a:ext cx="680881" cy="42808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6" name="矩形 15"/>
          <p:cNvSpPr/>
          <p:nvPr/>
        </p:nvSpPr>
        <p:spPr>
          <a:xfrm>
            <a:off x="536174" y="955238"/>
            <a:ext cx="40479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DRV_URT1_BaudRateGenerator_Cmd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6174" y="1657330"/>
            <a:ext cx="13516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18" name="矩形 17"/>
          <p:cNvSpPr/>
          <p:nvPr/>
        </p:nvSpPr>
        <p:spPr>
          <a:xfrm>
            <a:off x="2851263" y="1656624"/>
            <a:ext cx="5737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__DRV_URT1_BaudRateGenerator_Cmd(MW_DISABLE)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DRV_URT1_BaudRateGenerator_Cmd(MW_ENABLE)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7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546960" y="936843"/>
            <a:ext cx="37594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DRV_URT1_SerialReception_Cmd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6960" y="1601381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26" name="矩形 25"/>
          <p:cNvSpPr/>
          <p:nvPr/>
        </p:nvSpPr>
        <p:spPr>
          <a:xfrm>
            <a:off x="3022187" y="1601380"/>
            <a:ext cx="5737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__DRV_URT1_SerialReception_Cmd(MW_DISABLE)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__DRV_URT1_SerialReception_Cmd(MW_ENABLE)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7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85" y="3319009"/>
            <a:ext cx="8177401" cy="233204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35530" y="961489"/>
            <a:ext cx="43245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DRV_URT1_BaudRateReloadReg_Write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(__RELOAD__)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5530" y="1632347"/>
            <a:ext cx="236475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Write: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Baud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ate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G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enerator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eload  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20191" y="1632347"/>
            <a:ext cx="74720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marL="342900" indent="-342900">
              <a:buFontTx/>
              <a:buAutoNum type="arabicPeriod"/>
            </a:pP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DRV_URT1_BaudRateReloadReg_Write(S1BRG_BRGRL_2400_1X_12000000_12T)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   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DRV_URT1_BaudRateReloadReg_Write(S1BRG_BRGRL_4800_1X_12000000_12T)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橢圓 5"/>
          <p:cNvSpPr/>
          <p:nvPr/>
        </p:nvSpPr>
        <p:spPr>
          <a:xfrm>
            <a:off x="2628091" y="3855720"/>
            <a:ext cx="942879" cy="52577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1" name="橢圓 10"/>
          <p:cNvSpPr/>
          <p:nvPr/>
        </p:nvSpPr>
        <p:spPr>
          <a:xfrm>
            <a:off x="2628090" y="5027295"/>
            <a:ext cx="942879" cy="52577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73078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34044" y="955238"/>
            <a:ext cx="36375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DRV_URT1_BaudRateDiv3_Cmd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4044" y="1620292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14" name="矩形 13"/>
          <p:cNvSpPr/>
          <p:nvPr/>
        </p:nvSpPr>
        <p:spPr>
          <a:xfrm>
            <a:off x="3364955" y="1620292"/>
            <a:ext cx="747209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1. __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DRV_URT1_BaudRateDiv3_Cmd(MW_DISABLE)</a:t>
            </a:r>
            <a:endParaRPr lang="en-US" altLang="zh-TW" sz="1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__DRV_URT1_BaudRateDiv3_Cmd(MW_ENABLE ) 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044" y="3969207"/>
            <a:ext cx="41233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DRV_URT1_BaudRateSysclkDiv4_Cmd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4044" y="4617698"/>
            <a:ext cx="2455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8" name="矩形 7"/>
          <p:cNvSpPr/>
          <p:nvPr/>
        </p:nvSpPr>
        <p:spPr>
          <a:xfrm>
            <a:off x="3364955" y="4617698"/>
            <a:ext cx="747209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DRV_URT1_BaudRateSysclkDiv4_Cmd(MW_DISABLE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)</a:t>
            </a:r>
            <a:endParaRPr lang="en-US" altLang="zh-TW" sz="1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DRV_URT1_BaudRateSysclkDiv4_Cmd(MW_ENABLE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) 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2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圖片 19" descr="E:\Task\FA245\FA245_iData\FA245_Drawing\zS1T8CO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69" y="2695811"/>
            <a:ext cx="665988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534422" y="950699"/>
            <a:ext cx="809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DRV_URT1_Baud_Rate_Generator_Clock_Output_Cmd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4422" y="1724004"/>
            <a:ext cx="33539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19" name="矩形 18"/>
          <p:cNvSpPr/>
          <p:nvPr/>
        </p:nvSpPr>
        <p:spPr>
          <a:xfrm>
            <a:off x="2165351" y="1673428"/>
            <a:ext cx="69710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.__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DRV_URT1_Baud_Rate_Generator_Clock_Output_Cmd(MW_DISABLE)</a:t>
            </a:r>
            <a:endParaRPr lang="en-US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2.__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DRV_URT1_Baud_Rate_Generator_Clock_Output_Cmd(MW_ENABLE)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橢圓 16"/>
          <p:cNvSpPr/>
          <p:nvPr/>
        </p:nvSpPr>
        <p:spPr>
          <a:xfrm>
            <a:off x="5346065" y="4112742"/>
            <a:ext cx="609600" cy="32766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srgbClr val="0000FF"/>
              </a:solidFill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488369" y="4596367"/>
            <a:ext cx="278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S1BRG </a:t>
            </a:r>
            <a:r>
              <a:rPr lang="en-US" altLang="zh-TW" sz="1000" dirty="0"/>
              <a:t>Clock Output (</a:t>
            </a:r>
            <a:r>
              <a:rPr lang="en-US" altLang="zh-TW" sz="1000" dirty="0" smtClean="0"/>
              <a:t>S1BRG </a:t>
            </a:r>
            <a:r>
              <a:rPr lang="en-US" altLang="zh-TW" sz="1000" dirty="0"/>
              <a:t>in 8-bit Timer Mode)</a:t>
            </a:r>
            <a:endParaRPr lang="zh-TW" altLang="zh-TW" sz="1000" dirty="0"/>
          </a:p>
        </p:txBody>
      </p:sp>
    </p:spTree>
    <p:extLst>
      <p:ext uri="{BB962C8B-B14F-4D97-AF65-F5344CB8AC3E}">
        <p14:creationId xmlns:p14="http://schemas.microsoft.com/office/powerpoint/2010/main" val="194809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圖片 16" descr="E:\Task\FA245\FA245_iData\FA245_Drawing\zS1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4" y="3059430"/>
            <a:ext cx="6424930" cy="22631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563565" y="958334"/>
            <a:ext cx="4699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DRV_URT1_BaudRateReloadReg16Bit_Write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(__RELOAD__)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3565" y="1730908"/>
            <a:ext cx="37874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TW" b="1" dirty="0" smtClean="0">
                <a:latin typeface="Arial" pitchFamily="34" charset="0"/>
                <a:cs typeface="Arial" pitchFamily="34" charset="0"/>
              </a:rPr>
              <a:t>Write:</a:t>
            </a:r>
          </a:p>
          <a:p>
            <a:r>
              <a:rPr lang="fr-FR" altLang="zh-TW" sz="1200" b="1" dirty="0" smtClean="0">
                <a:latin typeface="Arial" pitchFamily="34" charset="0"/>
                <a:cs typeface="Arial" pitchFamily="34" charset="0"/>
              </a:rPr>
              <a:t>Mode2 </a:t>
            </a:r>
            <a:r>
              <a:rPr lang="fr-FR" altLang="zh-TW" sz="1200" b="1" dirty="0">
                <a:latin typeface="Arial" pitchFamily="34" charset="0"/>
                <a:cs typeface="Arial" pitchFamily="34" charset="0"/>
              </a:rPr>
              <a:t>Pure Timer </a:t>
            </a:r>
            <a:endParaRPr lang="fr-FR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fr-FR" altLang="zh-TW" sz="1200" b="1" dirty="0" smtClean="0">
                <a:latin typeface="Arial" pitchFamily="34" charset="0"/>
                <a:cs typeface="Arial" pitchFamily="34" charset="0"/>
              </a:rPr>
              <a:t>16 </a:t>
            </a:r>
            <a:r>
              <a:rPr lang="fr-FR" altLang="zh-TW" sz="1200" b="1" dirty="0">
                <a:latin typeface="Arial" pitchFamily="34" charset="0"/>
                <a:cs typeface="Arial" pitchFamily="34" charset="0"/>
              </a:rPr>
              <a:t>Bit Reload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16544" y="1722704"/>
            <a:ext cx="58525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.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DRV_URT1_BaudRateReloadReg16Bit_Write(0)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DRV_URT1_BaudRateReloadReg16Bit_Write(65535)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橢圓 8"/>
          <p:cNvSpPr/>
          <p:nvPr/>
        </p:nvSpPr>
        <p:spPr>
          <a:xfrm>
            <a:off x="3242310" y="3270405"/>
            <a:ext cx="1104900" cy="66342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97339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圖片 16" descr="E:\Task\FA245\FA245_iData\FA245_Drawing\zS1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7" y="3040380"/>
            <a:ext cx="6424930" cy="226314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540705" y="954673"/>
            <a:ext cx="93043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DRV_URT1_Pure_Timer_Baudrate_Generator_Overflow_to_S1_Interrupt_Cmd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0705" y="1733913"/>
            <a:ext cx="32124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19" name="矩形 18"/>
          <p:cNvSpPr/>
          <p:nvPr/>
        </p:nvSpPr>
        <p:spPr>
          <a:xfrm>
            <a:off x="2599424" y="1722704"/>
            <a:ext cx="73675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DRV_URT1_Pure_Timer_Baudrate_Generator_Overflow_to_S1_Interrupt_Cmd(MW_DISABLE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en-US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DRV_URT1_Pure_Timer_Baudrate_Generator_Overflow_to_S1_Interrupt_Cmd(MW_ENABLE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5034915" y="3733800"/>
            <a:ext cx="609600" cy="3429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0696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77685"/>
          </a:xfrm>
        </p:spPr>
        <p:txBody>
          <a:bodyPr/>
          <a:lstStyle/>
          <a:p>
            <a:pPr algn="ctr"/>
            <a:r>
              <a:rPr lang="en-US" altLang="zh-TW" sz="6000" dirty="0" smtClean="0"/>
              <a:t>Serial Port 1</a:t>
            </a:r>
            <a:br>
              <a:rPr lang="en-US" altLang="zh-TW" sz="6000" dirty="0" smtClean="0"/>
            </a:br>
            <a:r>
              <a:rPr lang="en-US" altLang="zh-TW" sz="6000" dirty="0" smtClean="0"/>
              <a:t>Driver Macro List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12784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50132" y="958334"/>
            <a:ext cx="62841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DRV_URT1_Pure_Timer_External_Pin_Trigger_to_S1_Interrupt_Cmd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0131" y="1722704"/>
            <a:ext cx="8386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15" name="矩形 14"/>
          <p:cNvSpPr/>
          <p:nvPr/>
        </p:nvSpPr>
        <p:spPr>
          <a:xfrm>
            <a:off x="2606944" y="1722704"/>
            <a:ext cx="74130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.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DRV_URT1_Pure_Timer_External_Pin_Trigger_to_S1_Interrupt_Cmd(MW_DISABLE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DRV_URT1_Pure_Timer_External_Pin_Trigger_to_S1_Interrupt_Cmd(MW_ENABLE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4962524" y="4653450"/>
            <a:ext cx="790575" cy="7377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17" name="圖片 16" descr="E:\Task\FA245\FA245_iData\FA245_Drawing\zS1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5" y="3051810"/>
            <a:ext cx="6424930" cy="22631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47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33083" y="926098"/>
            <a:ext cx="93043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DRV_URT1_Pure_Timer_External_Pin_Control_Baudrate_Generator_Cmd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3083" y="1727221"/>
            <a:ext cx="7745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19" name="矩形 18"/>
          <p:cNvSpPr/>
          <p:nvPr/>
        </p:nvSpPr>
        <p:spPr>
          <a:xfrm>
            <a:off x="2644010" y="1707327"/>
            <a:ext cx="7367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1.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DRV_URT1_Pure_Timer_External_Pin_Control_Baudrate_Generator_Cmd(MW_DISABLE)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DRV_URT1_Pure_Timer_External_Pin_Control_Baudrate_Generator_Cmd(MW_ENABLE)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橢圓 24"/>
          <p:cNvSpPr/>
          <p:nvPr/>
        </p:nvSpPr>
        <p:spPr>
          <a:xfrm>
            <a:off x="855345" y="4394834"/>
            <a:ext cx="609600" cy="22954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17" name="圖片 16" descr="E:\Task\FA245\FA245_iData\FA245_Drawing\zS1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4" y="3040380"/>
            <a:ext cx="6424930" cy="22631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902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42023" y="958334"/>
            <a:ext cx="55403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DRV_URT1_Pure_Timer_External_Pin_Trigger_Level_Cmd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2023" y="1722704"/>
            <a:ext cx="81785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</a:p>
        </p:txBody>
      </p:sp>
      <p:sp>
        <p:nvSpPr>
          <p:cNvPr id="15" name="矩形 14"/>
          <p:cNvSpPr/>
          <p:nvPr/>
        </p:nvSpPr>
        <p:spPr>
          <a:xfrm>
            <a:off x="2640746" y="1722704"/>
            <a:ext cx="74130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DRV_URT1_Pure_Timer_External_Pin_Trigger_Level_Cmd(MW_DISABLE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u="sng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smtClean="0">
                <a:latin typeface="Arial" pitchFamily="34" charset="0"/>
                <a:cs typeface="Arial" pitchFamily="34" charset="0"/>
              </a:rPr>
              <a:t>DRV_URT1_Pure_Timer_External_Pin_Trigger_Level_Cmd(MW_ENABLE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646149" y="4908774"/>
            <a:ext cx="609600" cy="57970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pic>
        <p:nvPicPr>
          <p:cNvPr id="9" name="圖片 8" descr="E:\Task\FA245\FA245_iData\FA245_Drawing\zS1T16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4" y="3040380"/>
            <a:ext cx="6424930" cy="22631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85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111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DRV_URT1_GetTI1()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590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Get: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92569" y="2016809"/>
            <a:ext cx="23798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UART1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ead </a:t>
            </a:r>
            <a:r>
              <a:rPr lang="en-US" altLang="zh-TW" sz="1400" b="1" dirty="0"/>
              <a:t>TX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9" y="1722704"/>
            <a:ext cx="528523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if(DRV_URT1_GetTI1())</a:t>
            </a:r>
          </a:p>
          <a:p>
            <a:r>
              <a:rPr lang="en-US" altLang="zh-TW" sz="1400" b="1" dirty="0" smtClean="0"/>
              <a:t>{</a:t>
            </a:r>
          </a:p>
          <a:p>
            <a:r>
              <a:rPr lang="en-US" altLang="zh-TW" sz="1400" b="1" dirty="0" smtClean="0"/>
              <a:t>…………………………………….</a:t>
            </a:r>
            <a:endParaRPr lang="en-US" altLang="zh-TW" sz="1400" b="1" dirty="0"/>
          </a:p>
          <a:p>
            <a:r>
              <a:rPr lang="en-US" altLang="zh-TW" sz="1400" b="1" dirty="0" smtClean="0"/>
              <a:t>}</a:t>
            </a:r>
          </a:p>
          <a:p>
            <a:pPr marL="342900" indent="-342900">
              <a:buAutoNum type="arabicPeriod"/>
            </a:pPr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DRV_URT1_GetRI1()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590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Get: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92569" y="4547543"/>
            <a:ext cx="23927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UART1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ead </a:t>
            </a:r>
            <a:r>
              <a:rPr lang="en-US" altLang="zh-TW" sz="1400" b="1" dirty="0"/>
              <a:t>RX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657514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if(DRV_URT1_GetRI1())</a:t>
            </a:r>
            <a:endParaRPr lang="en-US" altLang="zh-TW" sz="1400" b="1" dirty="0"/>
          </a:p>
          <a:p>
            <a:r>
              <a:rPr lang="en-US" altLang="zh-TW" sz="1400" b="1" dirty="0"/>
              <a:t>{</a:t>
            </a:r>
          </a:p>
          <a:p>
            <a:r>
              <a:rPr lang="en-US" altLang="zh-TW" sz="1400" b="1" dirty="0"/>
              <a:t>…………………………………….</a:t>
            </a:r>
          </a:p>
          <a:p>
            <a:r>
              <a:rPr lang="en-US" altLang="zh-TW" sz="1400" b="1" dirty="0"/>
              <a:t>}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099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258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DRV_URT1_ClearTI1()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Clear: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92569" y="2026198"/>
            <a:ext cx="23889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UART1 Clear </a:t>
            </a:r>
            <a:r>
              <a:rPr lang="en-US" altLang="zh-TW" sz="1400" b="1" dirty="0"/>
              <a:t>TX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9" y="1722704"/>
            <a:ext cx="52852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DRV_URT1_ClearTI1()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DRV_URT1_ClearRI1()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Clear: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79745" y="4535416"/>
            <a:ext cx="24017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UART1 Clear </a:t>
            </a:r>
            <a:r>
              <a:rPr lang="en-US" altLang="zh-TW" sz="1400" b="1" dirty="0"/>
              <a:t>RX </a:t>
            </a:r>
            <a:r>
              <a:rPr lang="en-US" altLang="zh-TW" sz="1400" b="1" dirty="0" smtClean="0"/>
              <a:t>Interrupt </a:t>
            </a:r>
            <a:r>
              <a:rPr lang="en-US" altLang="zh-TW" sz="1400" b="1" dirty="0"/>
              <a:t>F</a:t>
            </a:r>
            <a:r>
              <a:rPr lang="en-US" altLang="zh-TW" sz="1400" b="1" dirty="0" smtClean="0"/>
              <a:t>lag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65751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DRV_URT1_ClearRI1()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7490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791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DRV_URT1_SetTXData9th()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551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Set: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790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UART1 </a:t>
            </a:r>
            <a:r>
              <a:rPr lang="en-US" altLang="zh-TW" sz="1400" b="1" dirty="0"/>
              <a:t>T</a:t>
            </a:r>
            <a:r>
              <a:rPr lang="en-US" altLang="zh-TW" sz="1400" b="1" dirty="0" smtClean="0"/>
              <a:t>ransfer 9</a:t>
            </a:r>
            <a:r>
              <a:rPr lang="en-US" altLang="zh-TW" sz="1400" b="1" baseline="30000" dirty="0" smtClean="0"/>
              <a:t>th</a:t>
            </a:r>
            <a:r>
              <a:rPr lang="en-US" altLang="zh-TW" sz="1400" b="1" dirty="0" smtClean="0"/>
              <a:t> bit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26914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DRV_URT1_SetTXData9th</a:t>
            </a:r>
            <a:r>
              <a:rPr lang="en-US" altLang="zh-TW" sz="1400" b="1" dirty="0"/>
              <a:t>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DRV_URT1_ClearTXData9th()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Clear: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79744" y="4540465"/>
            <a:ext cx="1790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UART1 </a:t>
            </a:r>
            <a:r>
              <a:rPr lang="en-US" altLang="zh-TW" sz="1400" b="1" dirty="0"/>
              <a:t>T</a:t>
            </a:r>
            <a:r>
              <a:rPr lang="en-US" altLang="zh-TW" sz="1400" b="1" dirty="0" smtClean="0"/>
              <a:t>ransfer </a:t>
            </a:r>
            <a:r>
              <a:rPr lang="en-US" altLang="zh-TW" sz="1400" b="1" dirty="0"/>
              <a:t>9</a:t>
            </a:r>
            <a:r>
              <a:rPr lang="en-US" altLang="zh-TW" sz="1400" b="1" baseline="30000" dirty="0"/>
              <a:t>th</a:t>
            </a:r>
            <a:r>
              <a:rPr lang="en-US" altLang="zh-TW" sz="1400" b="1" dirty="0"/>
              <a:t> bit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256840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DRV_URT1_ClearTXData9th</a:t>
            </a:r>
            <a:r>
              <a:rPr lang="en-US" altLang="zh-TW" sz="1400" b="1" dirty="0"/>
              <a:t>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3636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954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DRV_URT1_GetRXData9th()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590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/>
              <a:t>G</a:t>
            </a:r>
            <a:r>
              <a:rPr lang="en-US" altLang="zh-TW" b="1" dirty="0" smtClean="0"/>
              <a:t>et: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7768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UART1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eceive 9</a:t>
            </a:r>
            <a:r>
              <a:rPr lang="en-US" altLang="zh-TW" sz="1400" b="1" baseline="30000" dirty="0" smtClean="0"/>
              <a:t>th</a:t>
            </a:r>
            <a:r>
              <a:rPr lang="en-US" altLang="zh-TW" sz="1400" b="1" dirty="0" smtClean="0"/>
              <a:t> bit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85935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Temp=DRV_URT1_GetRXData9th</a:t>
            </a:r>
            <a:r>
              <a:rPr lang="en-US" altLang="zh-TW" sz="1400" b="1" dirty="0"/>
              <a:t>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415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DRV_URT1_SendTXData(uint8_t </a:t>
            </a:r>
            <a:r>
              <a:rPr lang="en-US" altLang="zh-TW" b="1" dirty="0" err="1"/>
              <a:t>TXData</a:t>
            </a:r>
            <a:r>
              <a:rPr lang="en-US" altLang="zh-TW" b="1" dirty="0"/>
              <a:t>)</a:t>
            </a:r>
            <a:endParaRPr lang="zh-TW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Send:</a:t>
            </a:r>
            <a:endParaRPr lang="en-US" altLang="zh-TW" b="1" dirty="0"/>
          </a:p>
        </p:txBody>
      </p:sp>
      <p:sp>
        <p:nvSpPr>
          <p:cNvPr id="16" name="矩形 15"/>
          <p:cNvSpPr/>
          <p:nvPr/>
        </p:nvSpPr>
        <p:spPr>
          <a:xfrm>
            <a:off x="479744" y="4540464"/>
            <a:ext cx="2158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UART1 </a:t>
            </a:r>
            <a:r>
              <a:rPr lang="en-US" altLang="zh-TW" sz="1400" b="1" dirty="0"/>
              <a:t>T</a:t>
            </a:r>
            <a:r>
              <a:rPr lang="en-US" altLang="zh-TW" sz="1400" b="1" dirty="0" smtClean="0"/>
              <a:t>ransfer </a:t>
            </a:r>
            <a:r>
              <a:rPr lang="en-US" altLang="zh-TW" sz="1400" b="1" dirty="0"/>
              <a:t>D</a:t>
            </a:r>
            <a:r>
              <a:rPr lang="en-US" altLang="zh-TW" sz="1400" b="1" dirty="0" smtClean="0"/>
              <a:t>ata(byte)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25684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DRV_URT1_SendTXData(255)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769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3024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DRV_URT1_ReceiveRXData()</a:t>
            </a:r>
            <a:endParaRPr lang="zh-TW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980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Receive:</a:t>
            </a:r>
            <a:endParaRPr lang="en-US" altLang="zh-TW" b="1" dirty="0"/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2128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/>
              <a:t>UART1 </a:t>
            </a:r>
            <a:r>
              <a:rPr lang="en-US" altLang="zh-TW" sz="1400" b="1" dirty="0"/>
              <a:t>R</a:t>
            </a:r>
            <a:r>
              <a:rPr lang="en-US" altLang="zh-TW" sz="1400" b="1" dirty="0" smtClean="0"/>
              <a:t>eceive </a:t>
            </a:r>
            <a:r>
              <a:rPr lang="en-US" altLang="zh-TW" sz="1400" b="1" dirty="0"/>
              <a:t>D</a:t>
            </a:r>
            <a:r>
              <a:rPr lang="en-US" altLang="zh-TW" sz="1400" b="1" dirty="0" smtClean="0"/>
              <a:t>ata(byte)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85935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/>
              <a:t>Example:    </a:t>
            </a:r>
          </a:p>
          <a:p>
            <a:r>
              <a:rPr lang="en-US" altLang="zh-TW" sz="1400" b="1" dirty="0" smtClean="0"/>
              <a:t>Temp=DRV_URT1_ReceiveRXData()</a:t>
            </a:r>
            <a:endParaRPr lang="zh-TW" altLang="en-US" sz="1400" b="1" dirty="0"/>
          </a:p>
          <a:p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66751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70" y="1036638"/>
            <a:ext cx="9286875" cy="762000"/>
          </a:xfrm>
        </p:spPr>
        <p:txBody>
          <a:bodyPr/>
          <a:lstStyle/>
          <a:p>
            <a:pPr algn="ctr"/>
            <a:endParaRPr lang="en-US" altLang="zh-TW" dirty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6694" y="2127251"/>
            <a:ext cx="9266238" cy="3705225"/>
          </a:xfrm>
        </p:spPr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 dirty="0">
                <a:solidFill>
                  <a:srgbClr val="0000FF"/>
                </a:solidFill>
              </a:rPr>
              <a:t>The End</a:t>
            </a:r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>
                <a:solidFill>
                  <a:srgbClr val="0000FF"/>
                </a:solidFill>
              </a:rPr>
              <a:t>Thank you !!!</a:t>
            </a:r>
            <a:endParaRPr lang="zh-TW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3273514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__DRV_URT1_IT_Cmd(__STATE__)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Interrupt.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__DRV_URT1_DataOrder_Select(__ORDER__)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Data order.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__DRV_URT1_TimerMode_Select(__MODE__)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S1BRG timer mode.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__DRV_URT1_BaudRateX2_Select(__TIME__)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Enhance baud rate.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__DRV_URT1_BaudRateGeneratorClock_Select(__SOURCE__)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S1BRG clock source.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__DRV_URT1_BaudRateGenerator_Cmd(__STATE__)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S1BRG operation.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__DRV_URT1_BaudRateReloadReg_Write(__RELOAD__)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Baud rate generator reload register.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__DRV_URT1_SerialReception_Cmd(__STATE__)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Reception enable/disable.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__DRV_URT1_BaudRateDiv3_Cmd(__STATE__)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Mode 2 SYSCLK/32 or SYSCLK/64.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__DRV_URT1_Mode_Select(__MODE__)</a:t>
                      </a:r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Mode select.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__DRV_URT1_SetSM31(__MODE__)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__DRV_URT1_SetSM01(__MODE__)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__DRV_URT1_SetSM11(__MODE__)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__DRV_URT1_PinMux_Select(__RXTX__)</a:t>
                      </a:r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Pin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Config</a:t>
                      </a: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72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43827"/>
              </p:ext>
            </p:extLst>
          </p:nvPr>
        </p:nvGraphicFramePr>
        <p:xfrm>
          <a:off x="495300" y="728869"/>
          <a:ext cx="8915400" cy="535034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Macro Name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Macro Brief</a:t>
                      </a:r>
                      <a:endParaRPr lang="zh-TW" altLang="en-US" dirty="0"/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__DRV_URT1_SetS1PS1(__RXTX__)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__DRV_URT1_SetS1PS0(__RXTX__)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__DRV_URT1_BaudRateReloadReg16Bit_Write(__RELOAD__)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Arial" pitchFamily="34" charset="0"/>
                          <a:cs typeface="Arial" pitchFamily="34" charset="0"/>
                        </a:rPr>
                        <a:t>In Timer Mode </a:t>
                      </a:r>
                      <a:r>
                        <a:rPr lang="fr-FR" altLang="zh-TW" sz="1200" dirty="0" smtClean="0">
                          <a:latin typeface="Arial" pitchFamily="34" charset="0"/>
                          <a:cs typeface="Arial" pitchFamily="34" charset="0"/>
                        </a:rPr>
                        <a:t>Pure Timer 16 Bit Reload</a:t>
                      </a:r>
                      <a:endParaRPr lang="zh-TW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__DRV_URT1_Baud_Rate_Generator_Clock_Output_Cmd(__STATE__)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S1BRG clock output control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__DRV_URT1_BaudRateSysclkDiv4_Cmd(__STATE__)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altLang="zh-TW" sz="1000" dirty="0" smtClean="0">
                          <a:latin typeface="Arial" pitchFamily="34" charset="0"/>
                          <a:cs typeface="Arial" pitchFamily="34" charset="0"/>
                        </a:rPr>
                        <a:t>Mode 0 Mode 4 Enable SYSCLK/4 SYSCLK/12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__DRV_URT1_Pure_Timer_Baudrate_Generator_Overflow_to_S1_Interrupt_Cmd(__STATE__)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S1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__DRV_URT1_Pure_Timer_External_Pin_Trigger_to_S1_Interrupt_Cmd(__STATE__)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S1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__DRV_URT1_Pure_Timer_External_Pin_Control_Baudrate_Generator_Cmd(__STATE__)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S1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__DRV_URT1_Pure_Timer_External_Pin_Trigger_Level_Cmd(__STATE__)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smtClean="0">
                          <a:latin typeface="Arial" pitchFamily="34" charset="0"/>
                          <a:cs typeface="Arial" pitchFamily="34" charset="0"/>
                        </a:rPr>
                        <a:t>In 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Timer Mode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S1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__DRV_URT1_Pure_Timer_Clock_Source_Select(__SOURCE__)</a:t>
                      </a:r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altLang="zh-TW" sz="1400" dirty="0" smtClean="0">
                          <a:latin typeface="Arial" pitchFamily="34" charset="0"/>
                          <a:cs typeface="Arial" pitchFamily="34" charset="0"/>
                        </a:rPr>
                        <a:t>Mode2 Pure Timer Clock Source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__DRV_URT1_SetS1TX12(__SOURCE__)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__DRV_URT1_SetSM21(__SOURCE__)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8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2434440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DRV_URT1_GetTI1()</a:t>
                      </a:r>
                      <a:endParaRPr lang="zh-TW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UART1 read TX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DRV_URT1_GetRI1()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UART1 read RX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DRV_URT1_ClearTI1()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UART1 clear TX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DRV_URT1_ClearRI1()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UART1 clear RX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DRV_URT1_SetTXData9th()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UART1 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DRV_URT1_ClearTXData9th()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UART1 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DRV_URT1_GetRXData9th()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UART1 receive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DRV_URT1_SendTXData(uint8_t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TXData</a:t>
                      </a: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UART1 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DRV_URT1_ReceiveRXData()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UART1 receive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70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25665"/>
          </a:xfrm>
        </p:spPr>
        <p:txBody>
          <a:bodyPr/>
          <a:lstStyle/>
          <a:p>
            <a:pPr algn="ctr"/>
            <a:r>
              <a:rPr lang="en-US" altLang="zh-TW" sz="6000" dirty="0"/>
              <a:t>Serial </a:t>
            </a:r>
            <a:r>
              <a:rPr lang="en-US" altLang="zh-TW" sz="6000" dirty="0" smtClean="0"/>
              <a:t>Port 1</a:t>
            </a:r>
            <a:br>
              <a:rPr lang="en-US" altLang="zh-TW" sz="6000" dirty="0" smtClean="0"/>
            </a:br>
            <a:r>
              <a:rPr lang="en-US" altLang="zh-TW" sz="6000" dirty="0" smtClean="0"/>
              <a:t>Driver Macro</a:t>
            </a:r>
            <a:br>
              <a:rPr lang="en-US" altLang="zh-TW" sz="6000" dirty="0" smtClean="0"/>
            </a:br>
            <a:r>
              <a:rPr lang="en-US" altLang="zh-TW" sz="6000" dirty="0" smtClean="0"/>
              <a:t>Introduction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94271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37766" y="1040367"/>
            <a:ext cx="30897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DRV_URT1_Mode_Select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87646" y="2956517"/>
            <a:ext cx="2789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DRV_URT1_SetSM31(__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2789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DRV_URT1_SetSM01(__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781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DRV_URT1_SetSM11(__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肘形接點 9"/>
          <p:cNvCxnSpPr>
            <a:stCxn id="2" idx="2"/>
            <a:endCxn id="4" idx="0"/>
          </p:cNvCxnSpPr>
          <p:nvPr/>
        </p:nvCxnSpPr>
        <p:spPr>
          <a:xfrm rot="5400000">
            <a:off x="4063070" y="2136941"/>
            <a:ext cx="1639151" cy="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接點 17"/>
          <p:cNvCxnSpPr>
            <a:endCxn id="5" idx="0"/>
          </p:cNvCxnSpPr>
          <p:nvPr/>
        </p:nvCxnSpPr>
        <p:spPr>
          <a:xfrm rot="10800000" flipV="1">
            <a:off x="1656245" y="2183106"/>
            <a:ext cx="3075718" cy="77392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接點 19"/>
          <p:cNvCxnSpPr>
            <a:endCxn id="6" idx="0"/>
          </p:cNvCxnSpPr>
          <p:nvPr/>
        </p:nvCxnSpPr>
        <p:spPr>
          <a:xfrm>
            <a:off x="4731961" y="2183107"/>
            <a:ext cx="3356559" cy="77392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61247" y="4018093"/>
            <a:ext cx="217704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Shift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8bit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9bit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ode(SYSCLK/n)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9bit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ode(variable)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SPI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aster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</p:txBody>
      </p:sp>
      <p:sp>
        <p:nvSpPr>
          <p:cNvPr id="22" name="矩形 21"/>
          <p:cNvSpPr/>
          <p:nvPr/>
        </p:nvSpPr>
        <p:spPr>
          <a:xfrm>
            <a:off x="4705348" y="4037766"/>
            <a:ext cx="47147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Example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__DRV_URT1_Mode_Select(UART1_MODE0_SHIFT_REG)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__DRV_URT1_Mode_Select(UART1_MODE1_8BIT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3. __DRV_URT1_Mode_Select(UART1_MODE2_9BIT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4. __DRV_URT1_Mode_Select(UART1_MODE3_9BIT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5. __DRV_URT1_Mode_Select(UART1_MODE4_SPI_MASTER)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75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75044" y="1040367"/>
            <a:ext cx="31843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DRV_URT1_PinMux_Select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28156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DRV_URT1_SetS1PS1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8156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DRV_URT1_SetS1PS0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(__RXTX__)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5400000">
            <a:off x="2398306" y="588129"/>
            <a:ext cx="1639668" cy="309814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接點 19"/>
          <p:cNvCxnSpPr>
            <a:stCxn id="2" idx="2"/>
            <a:endCxn id="6" idx="0"/>
          </p:cNvCxnSpPr>
          <p:nvPr/>
        </p:nvCxnSpPr>
        <p:spPr>
          <a:xfrm rot="16200000" flipH="1">
            <a:off x="5616560" y="468016"/>
            <a:ext cx="1639667" cy="3338365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1247" y="3983908"/>
            <a:ext cx="18751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RX       TX  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10     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11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60     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61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44     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45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34     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35</a:t>
            </a:r>
          </a:p>
          <a:p>
            <a:r>
              <a:rPr lang="en-US" altLang="zh-TW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        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05349" y="3983908"/>
            <a:ext cx="48210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__DRV_URT1_PinMux_Select(UART1_RX_P10_TX_P11)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__DRV_URT1_PinMux_Select(UART1_RX_P60_TX_P61)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3. __DRV_URT1_PinMux_Select(UART1_RX_P44_TX_P45)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4. __DRV_URT1_PinMux_Select(UART1_RX_P34_TX_P35)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7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76280" y="1040367"/>
            <a:ext cx="4834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__DRV_URT1_Pure_Timer_Clock_Source_Select(__SOURCE__)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31394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__DRV_URT1_SetS1TX12(__SOURCE__)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985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__DRV_URT1_SetSM21(__SOURCE__)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5400000">
            <a:off x="2642360" y="505978"/>
            <a:ext cx="1639668" cy="326244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1247" y="3983908"/>
            <a:ext cx="18751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SYSCLK/12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T1OF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SYSCLK/1</a:t>
            </a:r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T0OF </a:t>
            </a:r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04976" y="3983907"/>
            <a:ext cx="770102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__DRV_URT1_Pure_Timer_Clock_Source_Select(PURE_TIMER_CLOCK_SOURCE_SYSCLK_DIV_12)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__DRV_URT1_Pure_Timer_Clock_Source_Select(PURE_TIMER_CLOCK_SOURCE_T1OF)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__DRV_URT1_Pure_Timer_Clock_Source_Select(PURE_TIMER_CLOCK_SOURCE_SYSCLK_DIV_1)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__DRV_URT1_Pure_Timer_Clock_Source_Select(PURE_TIMER_CLOCK_SOURCE_T0OF)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dirty="0" smtClean="0">
                <a:latin typeface="Arial" pitchFamily="34" charset="0"/>
                <a:cs typeface="Arial" pitchFamily="34" charset="0"/>
              </a:rPr>
              <a:t>	</a:t>
            </a:r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肘形接點 13"/>
          <p:cNvCxnSpPr>
            <a:stCxn id="2" idx="2"/>
            <a:endCxn id="6" idx="0"/>
          </p:cNvCxnSpPr>
          <p:nvPr/>
        </p:nvCxnSpPr>
        <p:spPr>
          <a:xfrm rot="16200000" flipH="1">
            <a:off x="5822142" y="588639"/>
            <a:ext cx="1639667" cy="309711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35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訓練課程簡報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5_TF03460604.potx" id="{459C345E-EC57-4CE6-8378-CD5A0E02B40D}" vid="{75388508-C140-4AE9-B3F8-1A15F21DF63F}"/>
    </a:ext>
  </a:ext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訓練課程簡報</Template>
  <TotalTime>8229</TotalTime>
  <Words>991</Words>
  <Application>Microsoft Office PowerPoint</Application>
  <PresentationFormat>A4 紙張 (210x297 公釐)</PresentationFormat>
  <Paragraphs>294</Paragraphs>
  <Slides>28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6</vt:i4>
      </vt:variant>
      <vt:variant>
        <vt:lpstr>投影片標題</vt:lpstr>
      </vt:variant>
      <vt:variant>
        <vt:i4>28</vt:i4>
      </vt:variant>
    </vt:vector>
  </HeadingPairs>
  <TitlesOfParts>
    <vt:vector size="43" baseType="lpstr">
      <vt:lpstr>Microsoft JhengHei UI</vt:lpstr>
      <vt:lpstr>新細明體</vt:lpstr>
      <vt:lpstr>標楷體</vt:lpstr>
      <vt:lpstr>Arial</vt:lpstr>
      <vt:lpstr>Calibri</vt:lpstr>
      <vt:lpstr>Calibri Light</vt:lpstr>
      <vt:lpstr>Georgia</vt:lpstr>
      <vt:lpstr>Times New Roman</vt:lpstr>
      <vt:lpstr>Wingdings 2</vt:lpstr>
      <vt:lpstr>訓練課程簡報</vt:lpstr>
      <vt:lpstr>自訂設計</vt:lpstr>
      <vt:lpstr>1_自訂設計</vt:lpstr>
      <vt:lpstr>2_自訂設計</vt:lpstr>
      <vt:lpstr>3_自訂設計</vt:lpstr>
      <vt:lpstr>4_自訂設計</vt:lpstr>
      <vt:lpstr>PowerPoint 簡報</vt:lpstr>
      <vt:lpstr>Serial Port 1 Driver Macro List</vt:lpstr>
      <vt:lpstr>PowerPoint 簡報</vt:lpstr>
      <vt:lpstr>PowerPoint 簡報</vt:lpstr>
      <vt:lpstr>PowerPoint 簡報</vt:lpstr>
      <vt:lpstr>Serial Port 1 Driver Macro Introduction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訓練課程簡報標題</dc:title>
  <dc:creator/>
  <cp:lastModifiedBy>BrianLin 林正軍</cp:lastModifiedBy>
  <cp:revision>449</cp:revision>
  <dcterms:created xsi:type="dcterms:W3CDTF">2018-01-02T00:59:05Z</dcterms:created>
  <dcterms:modified xsi:type="dcterms:W3CDTF">2023-09-14T07:15:59Z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